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handoutMasterIdLst>
    <p:handoutMasterId r:id="rId9"/>
  </p:handoutMasterIdLst>
  <p:sldIdLst>
    <p:sldId id="256" r:id="rId3"/>
    <p:sldId id="258" r:id="rId5"/>
    <p:sldId id="278" r:id="rId6"/>
    <p:sldId id="276" r:id="rId7"/>
    <p:sldId id="265" r:id="rId8"/>
  </p:sldIdLst>
  <p:sldSz cx="7772400" cy="10058400"/>
  <p:notesSz cx="7772400" cy="10058400"/>
  <p:embeddedFontLst>
    <p:embeddedFont>
      <p:font typeface="Roboto" panose="0200000000000000000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2942" userDrawn="1">
          <p15:clr>
            <a:srgbClr val="000000"/>
          </p15:clr>
        </p15:guide>
        <p15:guide id="2" pos="2072" userDrawn="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75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0" y="0"/>
      </p:cViewPr>
      <p:guideLst>
        <p:guide orient="horz" pos="2942"/>
        <p:guide pos="2072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font" Target="fonts/font4.fntdata"/><Relationship Id="rId15" Type="http://schemas.openxmlformats.org/officeDocument/2006/relationships/font" Target="fonts/font3.fntdata"/><Relationship Id="rId14" Type="http://schemas.openxmlformats.org/officeDocument/2006/relationships/font" Target="fonts/font2.fntdata"/><Relationship Id="rId13" Type="http://schemas.openxmlformats.org/officeDocument/2006/relationships/font" Target="fonts/font1.fntdata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040" cy="5046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402561" y="0"/>
            <a:ext cx="3368040" cy="5046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0"/>
            </a:lvl1pPr>
          </a:lstStyle>
          <a:p>
            <a:fld id="{E1EAB55A-B1F5-4627-ACB9-9CAF6953FE02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553734"/>
            <a:ext cx="3368040" cy="5046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402561" y="9553734"/>
            <a:ext cx="3368040" cy="5046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0"/>
            </a:lvl1pPr>
          </a:lstStyle>
          <a:p>
            <a:fld id="{01F36336-248E-4E59-AA31-B189D85868DF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1295650" y="754375"/>
            <a:ext cx="5181850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:notes"/>
          <p:cNvSpPr txBox="1"/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" name="Google Shape;45;p1:notes"/>
          <p:cNvSpPr/>
          <p:nvPr>
            <p:ph type="sldImg" idx="2"/>
          </p:nvPr>
        </p:nvSpPr>
        <p:spPr>
          <a:xfrm>
            <a:off x="1295650" y="754375"/>
            <a:ext cx="5181850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 txBox="1"/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73;p3:notes"/>
          <p:cNvSpPr/>
          <p:nvPr>
            <p:ph type="sldImg" idx="2"/>
          </p:nvPr>
        </p:nvSpPr>
        <p:spPr>
          <a:xfrm>
            <a:off x="1295650" y="754375"/>
            <a:ext cx="5181850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 txBox="1"/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73;p3:notes"/>
          <p:cNvSpPr/>
          <p:nvPr>
            <p:ph type="sldImg" idx="2"/>
          </p:nvPr>
        </p:nvSpPr>
        <p:spPr>
          <a:xfrm>
            <a:off x="1295650" y="754375"/>
            <a:ext cx="5181850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 txBox="1"/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73;p3:notes"/>
          <p:cNvSpPr/>
          <p:nvPr>
            <p:ph type="sldImg" idx="2"/>
          </p:nvPr>
        </p:nvSpPr>
        <p:spPr>
          <a:xfrm>
            <a:off x="1295650" y="754375"/>
            <a:ext cx="5181850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c1ca1b2948_0_0:notes"/>
          <p:cNvSpPr txBox="1"/>
          <p:nvPr>
            <p:ph type="body" idx="1"/>
          </p:nvPr>
        </p:nvSpPr>
        <p:spPr>
          <a:xfrm>
            <a:off x="777225" y="4777725"/>
            <a:ext cx="6217800" cy="452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88" name="Google Shape;288;g2c1ca1b2948_0_0:notes"/>
          <p:cNvSpPr/>
          <p:nvPr>
            <p:ph type="sldImg" idx="2"/>
          </p:nvPr>
        </p:nvSpPr>
        <p:spPr>
          <a:xfrm>
            <a:off x="1295650" y="754375"/>
            <a:ext cx="5181900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Blank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ftr" idx="11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type="dt" idx="10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type="sldNum" idx="12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fade thruBlk="1"/>
      </p:transition>
    </mc:Choice>
    <mc:Fallback>
      <p:transition spd="slow">
        <p:fade thruBlk="1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type="subTitle" idx="1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type="ftr" idx="11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type="dt" idx="10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type="sldNum" idx="12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fade thruBlk="1"/>
      </p:transition>
    </mc:Choice>
    <mc:Fallback>
      <p:transition spd="slow">
        <p:fade thruBlk="1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type="ftr" idx="11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type="dt" idx="10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type="sldNum" idx="12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fade thruBlk="1"/>
      </p:transition>
    </mc:Choice>
    <mc:Fallback>
      <p:transition spd="slow">
        <p:fade thruBlk="1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type="body" idx="1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type="body" idx="2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type="ftr" idx="11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type="dt" idx="10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type="sldNum" idx="12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fade thruBlk="1"/>
      </p:transition>
    </mc:Choice>
    <mc:Fallback>
      <p:transition spd="slow">
        <p:fade thruBlk="1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type="ftr" idx="11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type="dt" idx="10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type="sldNum" idx="12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fade thruBlk="1"/>
      </p:transition>
    </mc:Choice>
    <mc:Fallback>
      <p:transition spd="slow">
        <p:fade thruBlk="1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148575" y="1301082"/>
            <a:ext cx="7466359" cy="74663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1"/>
          <p:cNvPicPr preferRelativeResize="0"/>
          <p:nvPr/>
        </p:nvPicPr>
        <p:blipFill rotWithShape="1">
          <a:blip r:embed="rId7"/>
          <a:srcRect/>
          <a:stretch>
            <a:fillRect/>
          </a:stretch>
        </p:blipFill>
        <p:spPr>
          <a:xfrm>
            <a:off x="0" y="8694065"/>
            <a:ext cx="7772399" cy="135572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 rotWithShape="1">
          <a:blip r:embed="rId8"/>
          <a:srcRect/>
          <a:stretch>
            <a:fillRect/>
          </a:stretch>
        </p:blipFill>
        <p:spPr>
          <a:xfrm>
            <a:off x="5675401" y="436994"/>
            <a:ext cx="1763445" cy="409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1"/>
          <p:cNvPicPr preferRelativeResize="0"/>
          <p:nvPr/>
        </p:nvPicPr>
        <p:blipFill rotWithShape="1">
          <a:blip r:embed="rId9"/>
          <a:srcRect/>
          <a:stretch>
            <a:fillRect/>
          </a:stretch>
        </p:blipFill>
        <p:spPr>
          <a:xfrm>
            <a:off x="245276" y="292560"/>
            <a:ext cx="2290627" cy="62042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 txBox="1"/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type="ftr" idx="11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13" name="Google Shape;13;p1"/>
          <p:cNvSpPr txBox="1"/>
          <p:nvPr>
            <p:ph type="dt" idx="10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14" name="Google Shape;14;p1"/>
          <p:cNvSpPr txBox="1"/>
          <p:nvPr>
            <p:ph type="sldNum" idx="12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>
    <mc:Choice xmlns:p14="http://schemas.microsoft.com/office/powerpoint/2010/main" Requires="p14">
      <p:transition spd="slow" p14:dur="1000">
        <p:fade thruBlk="1"/>
      </p:transition>
    </mc:Choice>
    <mc:Fallback>
      <p:transition spd="slow">
        <p:fade thruBlk="1"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8.jpe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tags" Target="../tags/tag3.xml"/><Relationship Id="rId4" Type="http://schemas.openxmlformats.org/officeDocument/2006/relationships/image" Target="../media/image8.jpeg"/><Relationship Id="rId3" Type="http://schemas.openxmlformats.org/officeDocument/2006/relationships/image" Target="../media/image9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2.png"/><Relationship Id="rId2" Type="http://schemas.openxmlformats.org/officeDocument/2006/relationships/image" Target="../media/image8.jpeg"/><Relationship Id="rId1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8.jpe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7"/>
          <p:cNvGrpSpPr/>
          <p:nvPr/>
        </p:nvGrpSpPr>
        <p:grpSpPr>
          <a:xfrm>
            <a:off x="0" y="0"/>
            <a:ext cx="7772400" cy="10058400"/>
            <a:chOff x="0" y="0"/>
            <a:chExt cx="7772400" cy="10058400"/>
          </a:xfrm>
        </p:grpSpPr>
        <p:sp>
          <p:nvSpPr>
            <p:cNvPr id="48" name="Google Shape;48;p7"/>
            <p:cNvSpPr/>
            <p:nvPr/>
          </p:nvSpPr>
          <p:spPr>
            <a:xfrm>
              <a:off x="0" y="0"/>
              <a:ext cx="0" cy="10058400"/>
            </a:xfrm>
            <a:custGeom>
              <a:avLst/>
              <a:gdLst/>
              <a:ahLst/>
              <a:cxnLst/>
              <a:rect l="l" t="t" r="r" b="b"/>
              <a:pathLst>
                <a:path w="120000" h="10058400" extrusionOk="0">
                  <a:moveTo>
                    <a:pt x="0" y="0"/>
                  </a:moveTo>
                  <a:lnTo>
                    <a:pt x="0" y="10058395"/>
                  </a:lnTo>
                </a:path>
              </a:pathLst>
            </a:custGeom>
            <a:noFill/>
            <a:ln w="12675" cap="flat" cmpd="sng">
              <a:solidFill>
                <a:srgbClr val="001F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pic>
          <p:nvPicPr>
            <p:cNvPr id="49" name="Google Shape;49;p7"/>
            <p:cNvPicPr preferRelativeResize="0"/>
            <p:nvPr/>
          </p:nvPicPr>
          <p:blipFill rotWithShape="1">
            <a:blip r:embed="rId1"/>
            <a:srcRect/>
            <a:stretch>
              <a:fillRect/>
            </a:stretch>
          </p:blipFill>
          <p:spPr>
            <a:xfrm>
              <a:off x="269937" y="205688"/>
              <a:ext cx="1829895" cy="4848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0" name="Google Shape;50;p7"/>
            <p:cNvPicPr preferRelativeResize="0"/>
            <p:nvPr/>
          </p:nvPicPr>
          <p:blipFill rotWithShape="1">
            <a:blip r:embed="rId2"/>
            <a:srcRect/>
            <a:stretch>
              <a:fillRect/>
            </a:stretch>
          </p:blipFill>
          <p:spPr>
            <a:xfrm>
              <a:off x="5827894" y="297167"/>
              <a:ext cx="1559877" cy="3093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1" name="Google Shape;51;p7"/>
            <p:cNvSpPr/>
            <p:nvPr/>
          </p:nvSpPr>
          <p:spPr>
            <a:xfrm>
              <a:off x="0" y="0"/>
              <a:ext cx="7772400" cy="1724025"/>
            </a:xfrm>
            <a:custGeom>
              <a:avLst/>
              <a:gdLst/>
              <a:ahLst/>
              <a:cxnLst/>
              <a:rect l="l" t="t" r="r" b="b"/>
              <a:pathLst>
                <a:path w="7772400" h="1724025" extrusionOk="0">
                  <a:moveTo>
                    <a:pt x="7772093" y="1724024"/>
                  </a:moveTo>
                  <a:lnTo>
                    <a:pt x="0" y="1724024"/>
                  </a:lnTo>
                  <a:lnTo>
                    <a:pt x="0" y="0"/>
                  </a:lnTo>
                  <a:lnTo>
                    <a:pt x="7772093" y="0"/>
                  </a:lnTo>
                  <a:lnTo>
                    <a:pt x="7772093" y="1724024"/>
                  </a:lnTo>
                  <a:close/>
                </a:path>
              </a:pathLst>
            </a:custGeom>
            <a:solidFill>
              <a:srgbClr val="001F5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pic>
          <p:nvPicPr>
            <p:cNvPr id="52" name="Google Shape;52;p7"/>
            <p:cNvPicPr preferRelativeResize="0"/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3541439" y="213359"/>
              <a:ext cx="4230653" cy="13519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3" name="Google Shape;53;p7"/>
            <p:cNvPicPr preferRelativeResize="0"/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0" y="9098886"/>
              <a:ext cx="7772387" cy="95951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4" name="Google Shape;54;p7"/>
          <p:cNvSpPr txBox="1"/>
          <p:nvPr/>
        </p:nvSpPr>
        <p:spPr>
          <a:xfrm>
            <a:off x="1082172" y="4433366"/>
            <a:ext cx="5604000" cy="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143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>
                <a:solidFill>
                  <a:srgbClr val="001F5F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|| </a:t>
            </a:r>
            <a:r>
              <a:rPr lang="es-MX" altLang="en-US" sz="2600" b="1">
                <a:solidFill>
                  <a:srgbClr val="001F5F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Guía Rápida</a:t>
            </a:r>
            <a:r>
              <a:rPr lang="en-US" sz="2600" b="1">
                <a:solidFill>
                  <a:srgbClr val="001F5F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 ||</a:t>
            </a:r>
            <a:endParaRPr sz="2600"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600"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¿</a:t>
            </a:r>
            <a:r>
              <a:rPr lang="en-US" altLang="es-MX" sz="2600"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Qu</a:t>
            </a:r>
            <a:r>
              <a:rPr lang="en-US" altLang="en-US" sz="2600"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é</a:t>
            </a:r>
            <a:r>
              <a:rPr lang="en-US" altLang="es-MX" sz="2600"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 es un cable de fibra blindado?</a:t>
            </a:r>
            <a:endParaRPr lang="en-US" altLang="es-MX" sz="2600"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fade thruBlk="1"/>
      </p:transition>
    </mc:Choice>
    <mc:Fallback>
      <p:transition spd="slow">
        <p:fade thruBlk="1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" name="Google Shape;262;p15"/>
          <p:cNvGrpSpPr/>
          <p:nvPr/>
        </p:nvGrpSpPr>
        <p:grpSpPr>
          <a:xfrm>
            <a:off x="635" y="2756330"/>
            <a:ext cx="7771765" cy="308610"/>
            <a:chOff x="0" y="1128825"/>
            <a:chExt cx="7771765" cy="308610"/>
          </a:xfrm>
        </p:grpSpPr>
        <p:sp>
          <p:nvSpPr>
            <p:cNvPr id="263" name="Google Shape;263;p15"/>
            <p:cNvSpPr/>
            <p:nvPr>
              <p:custDataLst>
                <p:tags r:id="rId1"/>
              </p:custDataLst>
            </p:nvPr>
          </p:nvSpPr>
          <p:spPr>
            <a:xfrm>
              <a:off x="0" y="1128825"/>
              <a:ext cx="7771765" cy="308610"/>
            </a:xfrm>
            <a:custGeom>
              <a:avLst/>
              <a:gdLst/>
              <a:ahLst/>
              <a:cxnLst/>
              <a:rect l="l" t="t" r="r" b="b"/>
              <a:pathLst>
                <a:path w="7771765" h="308609" extrusionOk="0">
                  <a:moveTo>
                    <a:pt x="7771764" y="308608"/>
                  </a:moveTo>
                  <a:lnTo>
                    <a:pt x="0" y="308608"/>
                  </a:lnTo>
                  <a:lnTo>
                    <a:pt x="0" y="0"/>
                  </a:lnTo>
                  <a:lnTo>
                    <a:pt x="7771764" y="0"/>
                  </a:lnTo>
                  <a:lnTo>
                    <a:pt x="7771764" y="308608"/>
                  </a:lnTo>
                  <a:close/>
                </a:path>
              </a:pathLst>
            </a:custGeom>
            <a:solidFill>
              <a:srgbClr val="001F5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" name="Google Shape;264;p15"/>
            <p:cNvSpPr/>
            <p:nvPr>
              <p:custDataLst>
                <p:tags r:id="rId2"/>
              </p:custDataLst>
            </p:nvPr>
          </p:nvSpPr>
          <p:spPr>
            <a:xfrm>
              <a:off x="0" y="1128825"/>
              <a:ext cx="7771765" cy="308610"/>
            </a:xfrm>
            <a:custGeom>
              <a:avLst/>
              <a:gdLst/>
              <a:ahLst/>
              <a:cxnLst/>
              <a:rect l="l" t="t" r="r" b="b"/>
              <a:pathLst>
                <a:path w="7771765" h="308609" extrusionOk="0">
                  <a:moveTo>
                    <a:pt x="0" y="308608"/>
                  </a:moveTo>
                  <a:lnTo>
                    <a:pt x="7771764" y="308608"/>
                  </a:lnTo>
                  <a:lnTo>
                    <a:pt x="7771764" y="0"/>
                  </a:lnTo>
                  <a:lnTo>
                    <a:pt x="0" y="0"/>
                  </a:lnTo>
                  <a:lnTo>
                    <a:pt x="0" y="308608"/>
                  </a:lnTo>
                  <a:close/>
                </a:path>
              </a:pathLst>
            </a:custGeom>
            <a:noFill/>
            <a:ln w="12675" cap="flat" cmpd="sng">
              <a:solidFill>
                <a:srgbClr val="001F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98" name="Google Shape;98;p9"/>
          <p:cNvSpPr txBox="1"/>
          <p:nvPr/>
        </p:nvSpPr>
        <p:spPr>
          <a:xfrm>
            <a:off x="165735" y="1506220"/>
            <a:ext cx="7375525" cy="683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s-MX" sz="1400" i="1">
                <a:solidFill>
                  <a:srgbClr val="374151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Un cable de fibra blindado ofrece una protecci</a:t>
            </a:r>
            <a:r>
              <a:rPr lang="en-US" altLang="en-US" sz="1400" i="1">
                <a:solidFill>
                  <a:srgbClr val="374151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ó</a:t>
            </a:r>
            <a:r>
              <a:rPr lang="en-US" altLang="es-MX" sz="1400" i="1">
                <a:solidFill>
                  <a:srgbClr val="374151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n adicional para los cables de fibra </a:t>
            </a:r>
            <a:r>
              <a:rPr lang="en-US" altLang="en-US" sz="1400" i="1">
                <a:solidFill>
                  <a:srgbClr val="374151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ó</a:t>
            </a:r>
            <a:r>
              <a:rPr lang="en-US" altLang="es-MX" sz="1400" i="1">
                <a:solidFill>
                  <a:srgbClr val="374151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ptica, combinando robustez con flexibilidad y funcionalidad.</a:t>
            </a:r>
            <a:r>
              <a:rPr lang="es-MX" altLang="en-US" sz="1400" i="1">
                <a:solidFill>
                  <a:srgbClr val="374151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 </a:t>
            </a:r>
            <a:r>
              <a:rPr lang="en-US" altLang="es-MX" sz="1400" i="1">
                <a:solidFill>
                  <a:srgbClr val="374151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Es ideal para entornos donde los cables pueden estar expuestos a riesgos como roedores, humedad o da</a:t>
            </a:r>
            <a:r>
              <a:rPr lang="en-US" altLang="en-US" sz="1400" i="1">
                <a:solidFill>
                  <a:srgbClr val="374151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ñ</a:t>
            </a:r>
            <a:r>
              <a:rPr lang="en-US" altLang="es-MX" sz="1400" i="1">
                <a:solidFill>
                  <a:srgbClr val="374151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os mec</a:t>
            </a:r>
            <a:r>
              <a:rPr lang="en-US" altLang="en-US" sz="1400" i="1">
                <a:solidFill>
                  <a:srgbClr val="374151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á</a:t>
            </a:r>
            <a:r>
              <a:rPr lang="en-US" altLang="es-MX" sz="1400" i="1">
                <a:solidFill>
                  <a:srgbClr val="374151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nicos, y es ampliamente utilizado en redes troncales de campus, edificios, centros de datos y aplicaciones industriales.</a:t>
            </a:r>
            <a:endParaRPr lang="en-US" altLang="es-MX" sz="1400" i="1">
              <a:solidFill>
                <a:srgbClr val="374151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  <p:grpSp>
        <p:nvGrpSpPr>
          <p:cNvPr id="99" name="Google Shape;99;p9"/>
          <p:cNvGrpSpPr/>
          <p:nvPr/>
        </p:nvGrpSpPr>
        <p:grpSpPr>
          <a:xfrm>
            <a:off x="0" y="1068705"/>
            <a:ext cx="7771765" cy="308610"/>
            <a:chOff x="0" y="1068705"/>
            <a:chExt cx="7771765" cy="308610"/>
          </a:xfrm>
        </p:grpSpPr>
        <p:sp>
          <p:nvSpPr>
            <p:cNvPr id="100" name="Google Shape;100;p9"/>
            <p:cNvSpPr/>
            <p:nvPr/>
          </p:nvSpPr>
          <p:spPr>
            <a:xfrm>
              <a:off x="0" y="1068705"/>
              <a:ext cx="7771765" cy="308610"/>
            </a:xfrm>
            <a:custGeom>
              <a:avLst/>
              <a:gdLst/>
              <a:ahLst/>
              <a:cxnLst/>
              <a:rect l="l" t="t" r="r" b="b"/>
              <a:pathLst>
                <a:path w="7771765" h="308609" extrusionOk="0">
                  <a:moveTo>
                    <a:pt x="7771764" y="308608"/>
                  </a:moveTo>
                  <a:lnTo>
                    <a:pt x="0" y="308608"/>
                  </a:lnTo>
                  <a:lnTo>
                    <a:pt x="0" y="0"/>
                  </a:lnTo>
                  <a:lnTo>
                    <a:pt x="7771764" y="0"/>
                  </a:lnTo>
                  <a:lnTo>
                    <a:pt x="7771764" y="308608"/>
                  </a:lnTo>
                  <a:close/>
                </a:path>
              </a:pathLst>
            </a:custGeom>
            <a:solidFill>
              <a:srgbClr val="001F5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" name="Google Shape;101;p9"/>
            <p:cNvSpPr/>
            <p:nvPr/>
          </p:nvSpPr>
          <p:spPr>
            <a:xfrm>
              <a:off x="0" y="1068705"/>
              <a:ext cx="7771765" cy="308610"/>
            </a:xfrm>
            <a:custGeom>
              <a:avLst/>
              <a:gdLst/>
              <a:ahLst/>
              <a:cxnLst/>
              <a:rect l="l" t="t" r="r" b="b"/>
              <a:pathLst>
                <a:path w="7771765" h="308609" extrusionOk="0">
                  <a:moveTo>
                    <a:pt x="0" y="308608"/>
                  </a:moveTo>
                  <a:lnTo>
                    <a:pt x="7771764" y="308608"/>
                  </a:lnTo>
                  <a:lnTo>
                    <a:pt x="7771764" y="0"/>
                  </a:lnTo>
                  <a:lnTo>
                    <a:pt x="0" y="0"/>
                  </a:lnTo>
                  <a:lnTo>
                    <a:pt x="0" y="308608"/>
                  </a:lnTo>
                  <a:close/>
                </a:path>
              </a:pathLst>
            </a:custGeom>
            <a:noFill/>
            <a:ln w="12675" cap="flat" cmpd="sng">
              <a:solidFill>
                <a:srgbClr val="001F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02" name="Google Shape;102;p9"/>
          <p:cNvSpPr txBox="1"/>
          <p:nvPr/>
        </p:nvSpPr>
        <p:spPr>
          <a:xfrm>
            <a:off x="242324" y="1124634"/>
            <a:ext cx="1978025" cy="196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altLang="en-US" sz="1200">
                <a:solidFill>
                  <a:srgbClr val="FFFFFF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Introducción</a:t>
            </a:r>
            <a:endParaRPr lang="es-MX" altLang="en-US" sz="1200">
              <a:solidFill>
                <a:srgbClr val="FFFFFF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  <p:grpSp>
        <p:nvGrpSpPr>
          <p:cNvPr id="103" name="Google Shape;103;p9"/>
          <p:cNvGrpSpPr/>
          <p:nvPr/>
        </p:nvGrpSpPr>
        <p:grpSpPr>
          <a:xfrm>
            <a:off x="0" y="0"/>
            <a:ext cx="7772400" cy="10058399"/>
            <a:chOff x="0" y="0"/>
            <a:chExt cx="7772400" cy="10058399"/>
          </a:xfrm>
        </p:grpSpPr>
        <p:sp>
          <p:nvSpPr>
            <p:cNvPr id="104" name="Google Shape;104;p9"/>
            <p:cNvSpPr/>
            <p:nvPr/>
          </p:nvSpPr>
          <p:spPr>
            <a:xfrm>
              <a:off x="0" y="0"/>
              <a:ext cx="7772400" cy="939800"/>
            </a:xfrm>
            <a:custGeom>
              <a:avLst/>
              <a:gdLst/>
              <a:ahLst/>
              <a:cxnLst/>
              <a:rect l="l" t="t" r="r" b="b"/>
              <a:pathLst>
                <a:path w="7772400" h="939800" extrusionOk="0">
                  <a:moveTo>
                    <a:pt x="7772399" y="939579"/>
                  </a:moveTo>
                  <a:lnTo>
                    <a:pt x="0" y="939579"/>
                  </a:lnTo>
                  <a:lnTo>
                    <a:pt x="0" y="0"/>
                  </a:lnTo>
                  <a:lnTo>
                    <a:pt x="7772399" y="0"/>
                  </a:lnTo>
                  <a:lnTo>
                    <a:pt x="7772399" y="939579"/>
                  </a:lnTo>
                  <a:close/>
                </a:path>
              </a:pathLst>
            </a:custGeom>
            <a:solidFill>
              <a:srgbClr val="001F5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pic>
          <p:nvPicPr>
            <p:cNvPr id="105" name="Google Shape;105;p9"/>
            <p:cNvPicPr preferRelativeResize="0"/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612" y="61998"/>
              <a:ext cx="2677500" cy="8560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" name="Google Shape;107;p9"/>
            <p:cNvPicPr preferRelativeResize="0"/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0" y="9098886"/>
              <a:ext cx="7772387" cy="95951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Google Shape;102;p9"/>
          <p:cNvSpPr txBox="1"/>
          <p:nvPr>
            <p:custDataLst>
              <p:tags r:id="rId5"/>
            </p:custDataLst>
          </p:nvPr>
        </p:nvSpPr>
        <p:spPr>
          <a:xfrm>
            <a:off x="243205" y="2794635"/>
            <a:ext cx="2066925" cy="308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altLang="en-US" sz="1200">
                <a:solidFill>
                  <a:srgbClr val="FFFFFF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Puntos Importantes</a:t>
            </a:r>
            <a:endParaRPr lang="es-MX" altLang="en-US" sz="1200">
              <a:solidFill>
                <a:srgbClr val="FFFFFF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  <p:sp>
        <p:nvSpPr>
          <p:cNvPr id="1" name="Cuadro de texto 0"/>
          <p:cNvSpPr txBox="1"/>
          <p:nvPr/>
        </p:nvSpPr>
        <p:spPr>
          <a:xfrm>
            <a:off x="166370" y="3223895"/>
            <a:ext cx="7375525" cy="287210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spcAft>
                <a:spcPct val="60000"/>
              </a:spcAft>
            </a:pPr>
            <a:r>
              <a:rPr lang="en-US" altLang="zh-CN" sz="2200" b="1"/>
              <a:t>Características principales:</a:t>
            </a:r>
            <a:endParaRPr lang="en-US" altLang="zh-CN" sz="2200" b="1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600" b="1"/>
              <a:t>Resistencia y durabilidad:</a:t>
            </a:r>
            <a:r>
              <a:rPr lang="en-US" altLang="zh-CN" sz="1600"/>
              <a:t> Diseñado para soportar aplastamiento, presión y ataques de roedores.</a:t>
            </a:r>
            <a:endParaRPr lang="en-US" altLang="zh-CN" sz="160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600" b="1"/>
              <a:t>Flexibilidad: </a:t>
            </a:r>
            <a:r>
              <a:rPr lang="en-US" altLang="zh-CN" sz="1600"/>
              <a:t>Puede instalarse en entornos difíciles o espacios reducidos.</a:t>
            </a:r>
            <a:endParaRPr lang="en-US" altLang="zh-CN" sz="160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600" b="1"/>
              <a:t>Materiales del blindaje:</a:t>
            </a:r>
            <a:r>
              <a:rPr lang="en-US" altLang="zh-CN" sz="1600"/>
              <a:t> Incluyen metal, hilo de vidrio, hilo de fibra o polietileno, dependiendo de la aplicación.</a:t>
            </a:r>
            <a:endParaRPr lang="en-US" altLang="zh-CN" sz="160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600" b="1"/>
              <a:t>Aplicaciones:</a:t>
            </a:r>
            <a:endParaRPr lang="en-US" altLang="zh-CN" sz="1600" b="1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zh-CN" sz="1600"/>
              <a:t>Cables blindados: Áreas con riesgo de daño mecánico.</a:t>
            </a:r>
            <a:endParaRPr lang="en-US" altLang="zh-CN" sz="160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zh-CN" sz="1600"/>
              <a:t>Cables no blindados: Usados en sistemas de control o entornos controlados.</a:t>
            </a:r>
            <a:endParaRPr lang="en-US" altLang="zh-CN" sz="1600"/>
          </a:p>
        </p:txBody>
      </p:sp>
      <p:sp>
        <p:nvSpPr>
          <p:cNvPr id="3" name="Cuadro de texto 2"/>
          <p:cNvSpPr txBox="1"/>
          <p:nvPr/>
        </p:nvSpPr>
        <p:spPr>
          <a:xfrm>
            <a:off x="242570" y="6153150"/>
            <a:ext cx="5830570" cy="262572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spcAft>
                <a:spcPct val="60000"/>
              </a:spcAft>
            </a:pPr>
            <a:r>
              <a:rPr lang="en-US" altLang="zh-CN" sz="2200" b="1"/>
              <a:t>Comparativa: Blindados vs. No blindados</a:t>
            </a:r>
            <a:endParaRPr lang="en-US" altLang="zh-CN" sz="2200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/>
              <a:t>Blindados:</a:t>
            </a:r>
            <a:endParaRPr lang="en-US" altLang="zh-CN" sz="1600" b="1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zh-CN" sz="1600"/>
              <a:t>Capas adicionales de protección (plástico, Kevlar, tubo de acero).</a:t>
            </a:r>
            <a:endParaRPr lang="en-US" altLang="zh-CN" sz="160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zh-CN" sz="1600"/>
              <a:t>Mayor resistencia contra roedores y daños mecánicos.</a:t>
            </a:r>
            <a:endParaRPr lang="en-US" altLang="zh-CN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/>
              <a:t>No blindados:</a:t>
            </a:r>
            <a:endParaRPr lang="en-US" altLang="zh-CN" sz="1600" b="1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zh-CN" sz="1600"/>
              <a:t>Menor protección.</a:t>
            </a:r>
            <a:endParaRPr lang="en-US" altLang="zh-CN" sz="160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zh-CN" sz="1600"/>
              <a:t>Generalmente utilizados en interiores o sistemas menos exigentes.</a:t>
            </a:r>
            <a:endParaRPr lang="en-US" altLang="zh-CN" sz="1600"/>
          </a:p>
        </p:txBody>
      </p:sp>
      <p:pic>
        <p:nvPicPr>
          <p:cNvPr id="5" name="Imagen 4"/>
          <p:cNvPicPr/>
          <p:nvPr/>
        </p:nvPicPr>
        <p:blipFill>
          <a:blip r:embed="rId6"/>
          <a:stretch>
            <a:fillRect/>
          </a:stretch>
        </p:blipFill>
        <p:spPr>
          <a:xfrm>
            <a:off x="5610860" y="6664325"/>
            <a:ext cx="2218690" cy="19894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fade thruBlk="1"/>
      </p:transition>
    </mc:Choice>
    <mc:Fallback>
      <p:transition spd="slow">
        <p:fade thruBlk="1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9"/>
          <p:cNvGrpSpPr/>
          <p:nvPr/>
        </p:nvGrpSpPr>
        <p:grpSpPr>
          <a:xfrm>
            <a:off x="635" y="0"/>
            <a:ext cx="7772400" cy="10058399"/>
            <a:chOff x="0" y="0"/>
            <a:chExt cx="7772400" cy="10058399"/>
          </a:xfrm>
        </p:grpSpPr>
        <p:sp>
          <p:nvSpPr>
            <p:cNvPr id="104" name="Google Shape;104;p9"/>
            <p:cNvSpPr/>
            <p:nvPr/>
          </p:nvSpPr>
          <p:spPr>
            <a:xfrm>
              <a:off x="0" y="0"/>
              <a:ext cx="7772400" cy="939800"/>
            </a:xfrm>
            <a:custGeom>
              <a:avLst/>
              <a:gdLst/>
              <a:ahLst/>
              <a:cxnLst/>
              <a:rect l="l" t="t" r="r" b="b"/>
              <a:pathLst>
                <a:path w="7772400" h="939800" extrusionOk="0">
                  <a:moveTo>
                    <a:pt x="7772399" y="939579"/>
                  </a:moveTo>
                  <a:lnTo>
                    <a:pt x="0" y="939579"/>
                  </a:lnTo>
                  <a:lnTo>
                    <a:pt x="0" y="0"/>
                  </a:lnTo>
                  <a:lnTo>
                    <a:pt x="7772399" y="0"/>
                  </a:lnTo>
                  <a:lnTo>
                    <a:pt x="7772399" y="939579"/>
                  </a:lnTo>
                  <a:close/>
                </a:path>
              </a:pathLst>
            </a:custGeom>
            <a:solidFill>
              <a:srgbClr val="001F5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pic>
          <p:nvPicPr>
            <p:cNvPr id="105" name="Google Shape;105;p9"/>
            <p:cNvPicPr preferRelativeResize="0"/>
            <p:nvPr/>
          </p:nvPicPr>
          <p:blipFill rotWithShape="1">
            <a:blip r:embed="rId1"/>
            <a:srcRect/>
            <a:stretch>
              <a:fillRect/>
            </a:stretch>
          </p:blipFill>
          <p:spPr>
            <a:xfrm>
              <a:off x="612" y="61998"/>
              <a:ext cx="2677500" cy="8560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" name="Google Shape;107;p9"/>
            <p:cNvPicPr preferRelativeResize="0"/>
            <p:nvPr/>
          </p:nvPicPr>
          <p:blipFill rotWithShape="1">
            <a:blip r:embed="rId2"/>
            <a:srcRect/>
            <a:stretch>
              <a:fillRect/>
            </a:stretch>
          </p:blipFill>
          <p:spPr>
            <a:xfrm>
              <a:off x="0" y="9098886"/>
              <a:ext cx="7772387" cy="95951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" name="Cuadro de texto 0"/>
          <p:cNvSpPr txBox="1"/>
          <p:nvPr/>
        </p:nvSpPr>
        <p:spPr>
          <a:xfrm>
            <a:off x="203835" y="1114425"/>
            <a:ext cx="7432040" cy="542671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spcAft>
                <a:spcPct val="60000"/>
              </a:spcAft>
            </a:pPr>
            <a:r>
              <a:rPr lang="en-US" altLang="zh-CN" sz="2200" b="1"/>
              <a:t>Escenarios de instalación para fibra óptica con armadura metálica</a:t>
            </a:r>
            <a:endParaRPr lang="en-US" altLang="zh-CN" sz="2200" b="1"/>
          </a:p>
          <a:p>
            <a:r>
              <a:rPr lang="en-US" altLang="zh-CN" sz="1600"/>
              <a:t>Los cables con armadura metálica están diseñados para entornos donde se requiere una protección excepcional contra riesgos físicos y ambientales. Algunos escenarios comunes incluyen:</a:t>
            </a:r>
            <a:endParaRPr lang="en-US" altLang="zh-CN" sz="1600"/>
          </a:p>
          <a:p>
            <a:endParaRPr lang="en-US" altLang="zh-CN" sz="160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600" b="1"/>
              <a:t>Instalaciones subterráneas:</a:t>
            </a:r>
            <a:endParaRPr lang="en-US" altLang="zh-CN" sz="1600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/>
              <a:t>Ideal para ductos o instalaciones de enterramiento directo, donde existe riesgo de daño por roedores, presión del suelo o maquinaria pesada.</a:t>
            </a:r>
            <a:endParaRPr lang="en-US" altLang="zh-CN" sz="160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600" b="1"/>
              <a:t>Entornos industriales:</a:t>
            </a:r>
            <a:endParaRPr lang="en-US" altLang="zh-CN" sz="1600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/>
              <a:t>Usados en plantas de manufactura, refinerías y fábricas, donde hay exposición a aceites, químicos, humedad y vibraciones mecánicas.</a:t>
            </a:r>
            <a:endParaRPr lang="en-US" altLang="zh-CN" sz="160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600" b="1"/>
              <a:t>Zonas de alto tránsito:</a:t>
            </a:r>
            <a:endParaRPr lang="en-US" altLang="zh-CN" sz="1600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/>
              <a:t>Instalaciones en áreas públicas o lugares con tránsito frecuente de vehículos y personas, como aeropuertos, estaciones de tren o puertos.</a:t>
            </a:r>
            <a:endParaRPr lang="en-US" altLang="zh-CN" sz="160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600" b="1"/>
              <a:t>Entornos submarinos o acuáticos:</a:t>
            </a:r>
            <a:endParaRPr lang="en-US" altLang="zh-CN" sz="1600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/>
              <a:t>Adecuados para aplicaciones en el lecho de ríos, lagos o incluso cables submarinos de corta distancia, donde el cable está expuesto a presión y corrientes de agua.</a:t>
            </a:r>
            <a:endParaRPr lang="en-US" altLang="zh-CN" sz="160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600"/>
          </a:p>
        </p:txBody>
      </p:sp>
      <p:pic>
        <p:nvPicPr>
          <p:cNvPr id="2" name="Imagen 1"/>
          <p:cNvPicPr/>
          <p:nvPr/>
        </p:nvPicPr>
        <p:blipFill>
          <a:blip r:embed="rId3"/>
          <a:stretch>
            <a:fillRect/>
          </a:stretch>
        </p:blipFill>
        <p:spPr>
          <a:xfrm>
            <a:off x="781050" y="6541135"/>
            <a:ext cx="6210300" cy="22917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fade thruBlk="1"/>
      </p:transition>
    </mc:Choice>
    <mc:Fallback>
      <p:transition spd="slow">
        <p:fade thruBlk="1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9"/>
          <p:cNvGrpSpPr/>
          <p:nvPr/>
        </p:nvGrpSpPr>
        <p:grpSpPr>
          <a:xfrm>
            <a:off x="635" y="0"/>
            <a:ext cx="7772400" cy="10058399"/>
            <a:chOff x="0" y="0"/>
            <a:chExt cx="7772400" cy="10058399"/>
          </a:xfrm>
        </p:grpSpPr>
        <p:sp>
          <p:nvSpPr>
            <p:cNvPr id="104" name="Google Shape;104;p9"/>
            <p:cNvSpPr/>
            <p:nvPr/>
          </p:nvSpPr>
          <p:spPr>
            <a:xfrm>
              <a:off x="0" y="0"/>
              <a:ext cx="7772400" cy="939800"/>
            </a:xfrm>
            <a:custGeom>
              <a:avLst/>
              <a:gdLst/>
              <a:ahLst/>
              <a:cxnLst/>
              <a:rect l="l" t="t" r="r" b="b"/>
              <a:pathLst>
                <a:path w="7772400" h="939800" extrusionOk="0">
                  <a:moveTo>
                    <a:pt x="7772399" y="939579"/>
                  </a:moveTo>
                  <a:lnTo>
                    <a:pt x="0" y="939579"/>
                  </a:lnTo>
                  <a:lnTo>
                    <a:pt x="0" y="0"/>
                  </a:lnTo>
                  <a:lnTo>
                    <a:pt x="7772399" y="0"/>
                  </a:lnTo>
                  <a:lnTo>
                    <a:pt x="7772399" y="939579"/>
                  </a:lnTo>
                  <a:close/>
                </a:path>
              </a:pathLst>
            </a:custGeom>
            <a:solidFill>
              <a:srgbClr val="001F5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pic>
          <p:nvPicPr>
            <p:cNvPr id="105" name="Google Shape;105;p9"/>
            <p:cNvPicPr preferRelativeResize="0"/>
            <p:nvPr/>
          </p:nvPicPr>
          <p:blipFill rotWithShape="1">
            <a:blip r:embed="rId1"/>
            <a:srcRect/>
            <a:stretch>
              <a:fillRect/>
            </a:stretch>
          </p:blipFill>
          <p:spPr>
            <a:xfrm>
              <a:off x="612" y="61998"/>
              <a:ext cx="2677500" cy="8560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" name="Google Shape;107;p9"/>
            <p:cNvPicPr preferRelativeResize="0"/>
            <p:nvPr/>
          </p:nvPicPr>
          <p:blipFill rotWithShape="1">
            <a:blip r:embed="rId2"/>
            <a:srcRect/>
            <a:stretch>
              <a:fillRect/>
            </a:stretch>
          </p:blipFill>
          <p:spPr>
            <a:xfrm>
              <a:off x="0" y="9098886"/>
              <a:ext cx="7772387" cy="95951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" name="Cuadro de texto 0"/>
          <p:cNvSpPr txBox="1"/>
          <p:nvPr/>
        </p:nvSpPr>
        <p:spPr>
          <a:xfrm>
            <a:off x="155575" y="1090930"/>
            <a:ext cx="6270625" cy="311467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spcAft>
                <a:spcPct val="60000"/>
              </a:spcAft>
            </a:pPr>
            <a:r>
              <a:rPr lang="es-MX" altLang="en-US" sz="2200" b="1"/>
              <a:t>T</a:t>
            </a:r>
            <a:r>
              <a:rPr lang="en-US" altLang="zh-CN" sz="2200" b="1"/>
              <a:t>ipos de cables de fibra blindados</a:t>
            </a:r>
            <a:endParaRPr lang="en-US" altLang="zh-CN" sz="2200" b="1"/>
          </a:p>
          <a:p>
            <a:pPr>
              <a:spcAft>
                <a:spcPct val="60000"/>
              </a:spcAft>
            </a:pPr>
            <a:r>
              <a:rPr lang="en-US" altLang="zh-CN" sz="1900" b="1"/>
              <a:t>Según el tipo de blindaje metálico:</a:t>
            </a:r>
            <a:endParaRPr lang="en-US" altLang="zh-CN" sz="1900" b="1"/>
          </a:p>
          <a:p>
            <a:pPr marL="0" indent="0">
              <a:buNone/>
            </a:pPr>
            <a:r>
              <a:rPr lang="en-US" altLang="zh-CN" sz="1600" b="1"/>
              <a:t>Armadura de enclavamiento:</a:t>
            </a:r>
            <a:endParaRPr lang="en-US" altLang="zh-CN" sz="1600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/>
              <a:t>Capa de aluminio enrollada helicoidalmente.</a:t>
            </a:r>
            <a:endParaRPr lang="en-US" altLang="zh-CN" sz="160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zh-CN" sz="1600"/>
              <a:t>Más robusta y resistente al aplastamiento.</a:t>
            </a:r>
            <a:endParaRPr lang="en-US" altLang="zh-CN" sz="160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zh-CN" sz="1600"/>
              <a:t>Usada en interiores y exteriores.</a:t>
            </a:r>
            <a:endParaRPr lang="en-US" altLang="zh-CN" sz="1600"/>
          </a:p>
          <a:p>
            <a:pPr marL="0" indent="0">
              <a:buNone/>
            </a:pPr>
            <a:r>
              <a:rPr lang="en-US" altLang="zh-CN" sz="1600" b="1"/>
              <a:t>Armadura corrugada:</a:t>
            </a:r>
            <a:endParaRPr lang="en-US" altLang="zh-CN" sz="1600" b="1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zh-CN" sz="1600"/>
              <a:t>Cinta de acero doblada longitudinalmente.</a:t>
            </a:r>
            <a:endParaRPr lang="en-US" altLang="zh-CN" sz="160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zh-CN" sz="1600"/>
              <a:t>Ofrece alta protección mecánica y contra roedores.</a:t>
            </a:r>
            <a:endParaRPr lang="en-US" altLang="zh-CN" sz="160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zh-CN" sz="1600"/>
              <a:t>Ideal para exteriores y entornos industriales.</a:t>
            </a:r>
            <a:endParaRPr lang="en-US" altLang="zh-CN" sz="1600"/>
          </a:p>
        </p:txBody>
      </p:sp>
      <p:pic>
        <p:nvPicPr>
          <p:cNvPr id="2" name="Imagen 1" descr="image-removebg-preview - 2025-01-15T123914.99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005070" y="1205230"/>
            <a:ext cx="2282190" cy="3000375"/>
          </a:xfrm>
          <a:prstGeom prst="rect">
            <a:avLst/>
          </a:prstGeom>
        </p:spPr>
      </p:pic>
      <p:sp>
        <p:nvSpPr>
          <p:cNvPr id="3" name="Cuadro de texto 2"/>
          <p:cNvSpPr txBox="1"/>
          <p:nvPr/>
        </p:nvSpPr>
        <p:spPr>
          <a:xfrm>
            <a:off x="155575" y="4661535"/>
            <a:ext cx="7480300" cy="434975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spcAft>
                <a:spcPct val="60000"/>
              </a:spcAft>
            </a:pPr>
            <a:r>
              <a:rPr lang="en-US" altLang="zh-CN" sz="2200" b="1"/>
              <a:t>Desventajas de la fibra óptica con armadura metálica</a:t>
            </a:r>
            <a:endParaRPr lang="en-US" altLang="zh-CN" sz="2200" b="1"/>
          </a:p>
          <a:p>
            <a:r>
              <a:rPr lang="en-US" altLang="zh-CN" sz="1600"/>
              <a:t>Aunque los cables de fibra óptica con armadura metálica ofrecen robustez y protección, también presentan algunas desventajas que deben considerarse:</a:t>
            </a:r>
            <a:endParaRPr lang="en-US" altLang="zh-CN" sz="1600"/>
          </a:p>
          <a:p>
            <a:pPr marL="0" indent="0">
              <a:buNone/>
            </a:pPr>
            <a:r>
              <a:rPr lang="en-US" altLang="zh-CN" sz="1600" b="1"/>
              <a:t>Mayor peso y rigidez:</a:t>
            </a:r>
            <a:endParaRPr lang="en-US" altLang="zh-CN" sz="1600" b="1"/>
          </a:p>
          <a:p>
            <a:pPr marL="0" indent="0">
              <a:buNone/>
            </a:pPr>
            <a:r>
              <a:rPr lang="en-US" altLang="zh-CN" sz="1600"/>
              <a:t>La armadura metálica añade peso y reduce la flexibilidad del cable, lo que puede complicar su manipulación e instalación, especialmente en trayectos con muchas curvas o espacios reducidos.</a:t>
            </a:r>
            <a:endParaRPr lang="en-US" altLang="zh-CN" sz="1600"/>
          </a:p>
          <a:p>
            <a:pPr marL="0" indent="0">
              <a:buNone/>
            </a:pPr>
            <a:r>
              <a:rPr lang="en-US" altLang="zh-CN" sz="1600" b="1"/>
              <a:t>Dificultad en la terminación:</a:t>
            </a:r>
            <a:endParaRPr lang="en-US" altLang="zh-CN" sz="1600" b="1"/>
          </a:p>
          <a:p>
            <a:pPr marL="0" indent="0">
              <a:buNone/>
            </a:pPr>
            <a:r>
              <a:rPr lang="en-US" altLang="zh-CN" sz="1600"/>
              <a:t>La terminación y empalme de estos cables requieren herramientas especializadas y más tiempo, lo que incrementa los costos y la complejidad del proceso.</a:t>
            </a:r>
            <a:endParaRPr lang="en-US" altLang="zh-CN" sz="1600"/>
          </a:p>
          <a:p>
            <a:pPr marL="0" indent="0">
              <a:buNone/>
            </a:pPr>
            <a:r>
              <a:rPr lang="en-US" altLang="zh-CN" sz="1600" b="1"/>
              <a:t>Mayor costo</a:t>
            </a:r>
            <a:r>
              <a:rPr lang="es-MX" altLang="en-US" sz="1600" b="1"/>
              <a:t>:</a:t>
            </a:r>
            <a:endParaRPr lang="en-US" altLang="zh-CN" sz="1600" b="1"/>
          </a:p>
          <a:p>
            <a:pPr marL="0" indent="0">
              <a:buNone/>
            </a:pPr>
            <a:r>
              <a:rPr lang="en-US" altLang="zh-CN" sz="1600"/>
              <a:t>Debido a la capa adicional de blindaje metálico y su resistencia superior, estos cables son más costosos que los cables no blindados o con blindajes más ligeros.</a:t>
            </a:r>
            <a:endParaRPr lang="en-US" altLang="zh-CN" sz="1600"/>
          </a:p>
          <a:p>
            <a:pPr marL="0" indent="0">
              <a:buNone/>
            </a:pPr>
            <a:endParaRPr lang="en-US" altLang="zh-CN" sz="1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fade thruBlk="1"/>
      </p:transition>
    </mc:Choice>
    <mc:Fallback>
      <p:transition spd="slow">
        <p:fade thruBlk="1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0" name="Google Shape;290;p16"/>
          <p:cNvGrpSpPr/>
          <p:nvPr/>
        </p:nvGrpSpPr>
        <p:grpSpPr>
          <a:xfrm>
            <a:off x="0" y="0"/>
            <a:ext cx="7772400" cy="10058400"/>
            <a:chOff x="0" y="0"/>
            <a:chExt cx="7772400" cy="10058400"/>
          </a:xfrm>
        </p:grpSpPr>
        <p:sp>
          <p:nvSpPr>
            <p:cNvPr id="291" name="Google Shape;291;p16"/>
            <p:cNvSpPr/>
            <p:nvPr/>
          </p:nvSpPr>
          <p:spPr>
            <a:xfrm>
              <a:off x="0" y="0"/>
              <a:ext cx="0" cy="10058400"/>
            </a:xfrm>
            <a:custGeom>
              <a:avLst/>
              <a:gdLst/>
              <a:ahLst/>
              <a:cxnLst/>
              <a:rect l="l" t="t" r="r" b="b"/>
              <a:pathLst>
                <a:path w="120000" h="10058400" extrusionOk="0">
                  <a:moveTo>
                    <a:pt x="0" y="0"/>
                  </a:moveTo>
                  <a:lnTo>
                    <a:pt x="0" y="10058395"/>
                  </a:lnTo>
                </a:path>
              </a:pathLst>
            </a:custGeom>
            <a:noFill/>
            <a:ln w="12675" cap="flat" cmpd="sng">
              <a:solidFill>
                <a:srgbClr val="001F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pic>
          <p:nvPicPr>
            <p:cNvPr id="292" name="Google Shape;292;p16"/>
            <p:cNvPicPr preferRelativeResize="0"/>
            <p:nvPr/>
          </p:nvPicPr>
          <p:blipFill rotWithShape="1">
            <a:blip r:embed="rId1"/>
            <a:srcRect/>
            <a:stretch>
              <a:fillRect/>
            </a:stretch>
          </p:blipFill>
          <p:spPr>
            <a:xfrm>
              <a:off x="269937" y="205688"/>
              <a:ext cx="1829895" cy="4848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3" name="Google Shape;293;p16"/>
            <p:cNvPicPr preferRelativeResize="0"/>
            <p:nvPr/>
          </p:nvPicPr>
          <p:blipFill rotWithShape="1">
            <a:blip r:embed="rId2"/>
            <a:srcRect/>
            <a:stretch>
              <a:fillRect/>
            </a:stretch>
          </p:blipFill>
          <p:spPr>
            <a:xfrm>
              <a:off x="5827894" y="297167"/>
              <a:ext cx="1559877" cy="3093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94" name="Google Shape;294;p16"/>
            <p:cNvSpPr/>
            <p:nvPr/>
          </p:nvSpPr>
          <p:spPr>
            <a:xfrm>
              <a:off x="0" y="0"/>
              <a:ext cx="7772400" cy="1724025"/>
            </a:xfrm>
            <a:custGeom>
              <a:avLst/>
              <a:gdLst/>
              <a:ahLst/>
              <a:cxnLst/>
              <a:rect l="l" t="t" r="r" b="b"/>
              <a:pathLst>
                <a:path w="7772400" h="1724025" extrusionOk="0">
                  <a:moveTo>
                    <a:pt x="7772093" y="1724024"/>
                  </a:moveTo>
                  <a:lnTo>
                    <a:pt x="0" y="1724024"/>
                  </a:lnTo>
                  <a:lnTo>
                    <a:pt x="0" y="0"/>
                  </a:lnTo>
                  <a:lnTo>
                    <a:pt x="7772093" y="0"/>
                  </a:lnTo>
                  <a:lnTo>
                    <a:pt x="7772093" y="1724024"/>
                  </a:lnTo>
                  <a:close/>
                </a:path>
              </a:pathLst>
            </a:custGeom>
            <a:solidFill>
              <a:srgbClr val="001F5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pic>
          <p:nvPicPr>
            <p:cNvPr id="295" name="Google Shape;295;p16"/>
            <p:cNvPicPr preferRelativeResize="0"/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3541439" y="213359"/>
              <a:ext cx="4230653" cy="13519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6" name="Google Shape;296;p16"/>
            <p:cNvPicPr preferRelativeResize="0"/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0" y="9098886"/>
              <a:ext cx="7772387" cy="95951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97" name="Google Shape;297;p16"/>
          <p:cNvSpPr txBox="1"/>
          <p:nvPr/>
        </p:nvSpPr>
        <p:spPr>
          <a:xfrm>
            <a:off x="1082172" y="4433366"/>
            <a:ext cx="5604000" cy="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143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>
                <a:solidFill>
                  <a:srgbClr val="001F5F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|| </a:t>
            </a:r>
            <a:r>
              <a:rPr lang="es-MX" altLang="en-US" sz="2600" b="1">
                <a:solidFill>
                  <a:srgbClr val="001F5F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Guía</a:t>
            </a:r>
            <a:r>
              <a:rPr lang="es-MX" altLang="en-US" sz="2600" b="1">
                <a:solidFill>
                  <a:srgbClr val="001F5F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 Rápida</a:t>
            </a:r>
            <a:r>
              <a:rPr lang="en-US" sz="2600" b="1">
                <a:solidFill>
                  <a:srgbClr val="001F5F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 ||</a:t>
            </a:r>
            <a:endParaRPr sz="2600"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600"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¿</a:t>
            </a:r>
            <a:r>
              <a:rPr lang="en-US" altLang="es-MX" sz="2600"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Qu</a:t>
            </a:r>
            <a:r>
              <a:rPr lang="en-US" altLang="en-US" sz="2600"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é</a:t>
            </a:r>
            <a:r>
              <a:rPr lang="en-US" altLang="es-MX" sz="2600"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  <a:t> es un cable de fibra blindado?</a:t>
            </a:r>
            <a:endParaRPr lang="es-MX" sz="2600"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fade thruBlk="1"/>
      </p:transition>
    </mc:Choice>
    <mc:Fallback>
      <p:transition spd="slow">
        <p:fade thruBlk="1"/>
      </p:transition>
    </mc:Fallback>
  </mc:AlternateContent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3274</Words>
  <Application>WPS Presentation</Application>
  <PresentationFormat/>
  <Paragraphs>62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Arial</vt:lpstr>
      <vt:lpstr>Calibri</vt:lpstr>
      <vt:lpstr>Roboto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Manuel Andrés Cavazos Fanduiz</cp:lastModifiedBy>
  <cp:revision>24</cp:revision>
  <dcterms:created xsi:type="dcterms:W3CDTF">2024-07-19T18:18:00Z</dcterms:created>
  <dcterms:modified xsi:type="dcterms:W3CDTF">2025-01-15T22:08:35Z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9240951B44C04E489B741547762E3B19_13</vt:lpwstr>
  </property>
  <property fmtid="{D5CDD505-2E9C-101B-9397-08002B2CF9AE}" pid="3" name="KSOProductBuildVer">
    <vt:lpwstr>2058-12.2.0.19805</vt:lpwstr>
  </property>
</Properties>
</file>