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68" r:id="rId6"/>
    <p:sldId id="269" r:id="rId7"/>
    <p:sldId id="277" r:id="rId8"/>
    <p:sldId id="278" r:id="rId9"/>
    <p:sldId id="270" r:id="rId10"/>
    <p:sldId id="271" r:id="rId11"/>
    <p:sldId id="286" r:id="rId12"/>
    <p:sldId id="287" r:id="rId13"/>
    <p:sldId id="288" r:id="rId14"/>
  </p:sldIdLst>
  <p:sldSz cx="7772400" cy="10058400"/>
  <p:notesSz cx="7772400" cy="10058400"/>
  <p:embeddedFontLst>
    <p:embeddedFont>
      <p:font typeface="SimSun" panose="02010600030101010101" pitchFamily="2" charset="-122"/>
      <p:regular r:id="rId18"/>
    </p:embeddedFont>
    <p:embeddedFont>
      <p:font typeface="Roboto" panose="02000000000000000000"/>
      <p:regular r:id="rId19"/>
      <p:bold r:id="rId20"/>
      <p:italic r:id="rId21"/>
      <p:boldItalic r:id="rId22"/>
    </p:embeddedFont>
    <p:embeddedFont>
      <p:font typeface="Arial Black" panose="020B0A040201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000000"/>
          </p15:clr>
        </p15:guide>
        <p15:guide id="2" pos="2179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884"/>
        <p:guide pos="21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ca1b2948_0_0:notes"/>
          <p:cNvSpPr txBox="1"/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g2c1ca1b2948_0_0:notes"/>
          <p:cNvSpPr/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8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9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Blank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body" idx="1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body" idx="2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8575" y="1301082"/>
            <a:ext cx="7466359" cy="7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8694065"/>
            <a:ext cx="7772399" cy="135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675401" y="436994"/>
            <a:ext cx="1763445" cy="40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5276" y="292560"/>
            <a:ext cx="2290627" cy="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3" name="Google Shape;13;p1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2.xml"/><Relationship Id="rId7" Type="http://schemas.openxmlformats.org/officeDocument/2006/relationships/image" Target="../media/image13.jpeg"/><Relationship Id="rId6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4.png"/><Relationship Id="rId6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image" Target="../media/image16.png"/><Relationship Id="rId11" Type="http://schemas.openxmlformats.org/officeDocument/2006/relationships/tags" Target="../tags/tag6.xml"/><Relationship Id="rId10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14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0.xml"/><Relationship Id="rId21" Type="http://schemas.openxmlformats.org/officeDocument/2006/relationships/image" Target="../media/image20.png"/><Relationship Id="rId20" Type="http://schemas.openxmlformats.org/officeDocument/2006/relationships/tags" Target="../tags/tag19.xml"/><Relationship Id="rId2" Type="http://schemas.openxmlformats.org/officeDocument/2006/relationships/image" Target="../media/image12.jpeg"/><Relationship Id="rId19" Type="http://schemas.openxmlformats.org/officeDocument/2006/relationships/image" Target="../media/image19.png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image" Target="../media/image18.png"/><Relationship Id="rId11" Type="http://schemas.openxmlformats.org/officeDocument/2006/relationships/tags" Target="../tags/tag12.xml"/><Relationship Id="rId10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14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image" Target="../media/image24.png"/><Relationship Id="rId16" Type="http://schemas.openxmlformats.org/officeDocument/2006/relationships/tags" Target="../tags/tag27.xml"/><Relationship Id="rId15" Type="http://schemas.openxmlformats.org/officeDocument/2006/relationships/image" Target="../media/image23.png"/><Relationship Id="rId14" Type="http://schemas.openxmlformats.org/officeDocument/2006/relationships/tags" Target="../tags/tag26.xml"/><Relationship Id="rId13" Type="http://schemas.openxmlformats.org/officeDocument/2006/relationships/image" Target="../media/image22.png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31.xml"/><Relationship Id="rId7" Type="http://schemas.openxmlformats.org/officeDocument/2006/relationships/image" Target="../media/image14.png"/><Relationship Id="rId6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36.xml"/><Relationship Id="rId16" Type="http://schemas.openxmlformats.org/officeDocument/2006/relationships/image" Target="../media/image28.png"/><Relationship Id="rId15" Type="http://schemas.openxmlformats.org/officeDocument/2006/relationships/tags" Target="../tags/tag35.xml"/><Relationship Id="rId14" Type="http://schemas.openxmlformats.org/officeDocument/2006/relationships/image" Target="../media/image27.png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image" Target="../media/image26.png"/><Relationship Id="rId10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../media/image30.png"/><Relationship Id="rId7" Type="http://schemas.openxmlformats.org/officeDocument/2006/relationships/image" Target="../media/image29.jpeg"/><Relationship Id="rId6" Type="http://schemas.openxmlformats.org/officeDocument/2006/relationships/tags" Target="../tags/tag3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tags" Target="../tags/tag40.xml"/><Relationship Id="rId12" Type="http://schemas.openxmlformats.org/officeDocument/2006/relationships/image" Target="../media/image32.jpeg"/><Relationship Id="rId11" Type="http://schemas.openxmlformats.org/officeDocument/2006/relationships/tags" Target="../tags/tag39.xml"/><Relationship Id="rId10" Type="http://schemas.openxmlformats.org/officeDocument/2006/relationships/image" Target="../media/image31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hyperlink" Target="https://www.tp-link.com/mx/support/download/omada-software-controller/#Omada_Discovery_Utility" TargetMode="External"/><Relationship Id="rId7" Type="http://schemas.openxmlformats.org/officeDocument/2006/relationships/image" Target="../media/image33.png"/><Relationship Id="rId6" Type="http://schemas.openxmlformats.org/officeDocument/2006/relationships/tags" Target="../tags/tag4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6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0" cy="10058400"/>
            </a:xfrm>
            <a:custGeom>
              <a:avLst/>
              <a:gdLst/>
              <a:ahLst/>
              <a:cxnLst/>
              <a:rect l="l" t="t" r="r" b="b"/>
              <a:pathLst>
                <a:path w="120000" h="10058400" extrusionOk="0">
                  <a:moveTo>
                    <a:pt x="0" y="0"/>
                  </a:moveTo>
                  <a:lnTo>
                    <a:pt x="0" y="10058395"/>
                  </a:lnTo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2" name="Google Shape;292;p1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69937" y="205688"/>
              <a:ext cx="1829895" cy="484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827894" y="297167"/>
              <a:ext cx="1559877" cy="309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6"/>
            <p:cNvSpPr/>
            <p:nvPr/>
          </p:nvSpPr>
          <p:spPr>
            <a:xfrm>
              <a:off x="0" y="0"/>
              <a:ext cx="7772400" cy="1724025"/>
            </a:xfrm>
            <a:custGeom>
              <a:avLst/>
              <a:gdLst/>
              <a:ahLst/>
              <a:cxnLst/>
              <a:rect l="l" t="t" r="r" b="b"/>
              <a:pathLst>
                <a:path w="7772400" h="1724025" extrusionOk="0">
                  <a:moveTo>
                    <a:pt x="7772093" y="1724024"/>
                  </a:moveTo>
                  <a:lnTo>
                    <a:pt x="0" y="1724024"/>
                  </a:lnTo>
                  <a:lnTo>
                    <a:pt x="0" y="0"/>
                  </a:lnTo>
                  <a:lnTo>
                    <a:pt x="7772093" y="0"/>
                  </a:lnTo>
                  <a:lnTo>
                    <a:pt x="7772093" y="172402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5" name="Google Shape;295;p1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41439" y="213359"/>
              <a:ext cx="4230653" cy="1351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6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6"/>
          <p:cNvSpPr txBox="1"/>
          <p:nvPr/>
        </p:nvSpPr>
        <p:spPr>
          <a:xfrm>
            <a:off x="1110615" y="4433570"/>
            <a:ext cx="55753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43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|| </a:t>
            </a: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Guia Rápida</a:t>
            </a: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||</a:t>
            </a:r>
            <a:endParaRPr sz="2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</a:t>
            </a:r>
            <a:r>
              <a:rPr 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gregar dispositivos </a:t>
            </a:r>
            <a:r>
              <a:rPr lang="es-ES" alt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 </a:t>
            </a:r>
            <a:r>
              <a:rPr lang="en-US"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Omada</a:t>
            </a:r>
            <a:endParaRPr lang="es-ES" altLang="en-US" sz="2600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1270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" name="Cuadro de texto 0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8" name="Cuadro de texto 7"/>
          <p:cNvSpPr txBox="1"/>
          <p:nvPr/>
        </p:nvSpPr>
        <p:spPr>
          <a:xfrm>
            <a:off x="344805" y="1263015"/>
            <a:ext cx="7085330" cy="8655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Aft>
                <a:spcPts val="1000"/>
              </a:spcAft>
            </a:pPr>
            <a:r>
              <a:rPr lang="en-US" altLang="zh-CN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</a:t>
            </a:r>
            <a:r>
              <a:rPr lang="en-US" altLang="zh-CN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Centro IP/URL de informe:</a:t>
            </a:r>
            <a:r>
              <a:rPr lang="en-US" altLang="zh-CN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La dirección IP de su controlador.</a:t>
            </a:r>
            <a:endParaRPr lang="en-US" altLang="zh-CN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</a:pPr>
            <a:r>
              <a:rPr lang="en-US" altLang="zh-CN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Inicie sesión en Omada Cloud , haga clic en su CBC y vaya a Detalles, puede ver la URL de información de CBC.</a:t>
            </a:r>
            <a:endParaRPr lang="en-US" altLang="zh-CN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</p:blipFill>
        <p:spPr>
          <a:xfrm>
            <a:off x="438150" y="2128520"/>
            <a:ext cx="5715000" cy="2656840"/>
          </a:xfrm>
          <a:prstGeom prst="rect">
            <a:avLst/>
          </a:prstGeom>
        </p:spPr>
      </p:pic>
      <p:sp>
        <p:nvSpPr>
          <p:cNvPr id="11" name="Cuadro de texto 10"/>
          <p:cNvSpPr txBox="1"/>
          <p:nvPr/>
        </p:nvSpPr>
        <p:spPr>
          <a:xfrm>
            <a:off x="438150" y="4911090"/>
            <a:ext cx="6555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Aft>
                <a:spcPts val="1000"/>
              </a:spcAft>
            </a:pP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Haga clic en el botón "Copiar", luego péguelo en la Utilidad</a:t>
            </a:r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. </a:t>
            </a:r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S</a:t>
            </a: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elecciónelos todos y haga clic en "Configuración por lotes"</a:t>
            </a:r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. </a:t>
            </a:r>
            <a:endParaRPr lang="es-ES" altLang="en-US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778000" y="5558790"/>
            <a:ext cx="4070350" cy="2795270"/>
            <a:chOff x="2800" y="10068"/>
            <a:chExt cx="6410" cy="440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0" y="10068"/>
              <a:ext cx="6410" cy="4403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8159" y="13947"/>
              <a:ext cx="868" cy="4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s-ES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635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" name="Cuadro de texto 0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6092825"/>
            <a:ext cx="5284470" cy="283718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</p:blipFill>
        <p:spPr>
          <a:xfrm>
            <a:off x="1060450" y="2400300"/>
            <a:ext cx="5232400" cy="2644775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396240" y="1156335"/>
            <a:ext cx="690054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hora necesita obtener la URL de información de su CBC</a:t>
            </a:r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 que habiamos copiado anteriormente en CenterIP/inform URL </a:t>
            </a: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.</a:t>
            </a:r>
            <a:endParaRPr lang="es-ES" altLang="en-US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  <a:p>
            <a:pPr marL="0" indent="0" algn="l"/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I</a:t>
            </a: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ngrese el nombre de usuario y la contraseña (ambos "admin" por defecto) y haga clic en "Aplicar"</a:t>
            </a:r>
            <a:endParaRPr lang="en-US" altLang="zh-CN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600075" y="5506720"/>
            <a:ext cx="6696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s-ES" altLang="en-US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L</a:t>
            </a:r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uego la Utilidad intentará adoptar los dispositivos y proporcionar la URL de información, usted será capaz de ver el resultado del ajuste.</a:t>
            </a:r>
            <a:endParaRPr lang="en-US" altLang="zh-CN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0" y="1097075"/>
            <a:ext cx="7771765" cy="308610"/>
            <a:chOff x="0" y="1097075"/>
            <a:chExt cx="7771765" cy="30861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8" name="Google Shape;238;p14"/>
          <p:cNvSpPr txBox="1"/>
          <p:nvPr/>
        </p:nvSpPr>
        <p:spPr>
          <a:xfrm>
            <a:off x="534670" y="112204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Métodos diferentes para agregar dispositivos en el Controlador Omada:</a:t>
            </a:r>
            <a:endParaRPr lang="en-US" b="1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240" name="Google Shape;240;p14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41" name="Google Shape;241;p1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4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3" name="Google Shape;243;p1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4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53" name="Google Shape;253;p1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4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Cuadro de texto 7"/>
          <p:cNvSpPr txBox="1"/>
          <p:nvPr/>
        </p:nvSpPr>
        <p:spPr>
          <a:xfrm>
            <a:off x="252730" y="1591945"/>
            <a:ext cx="741426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Aft>
                <a:spcPct val="0"/>
              </a:spcAft>
            </a:pPr>
            <a:r>
              <a:rPr lang="es-ES" altLang="en-US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</a:t>
            </a:r>
            <a:r>
              <a:rPr lang="en-US" altLang="zh-CN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gregar dispositivos Omada al controlador basado en la nube Omada</a:t>
            </a:r>
            <a:endParaRPr lang="en-US" altLang="zh-CN" sz="1600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01320" y="1973580"/>
            <a:ext cx="6901180" cy="13271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El controlador basado en la nube (CBC) de Omada, que existe completamente en la nube para la plataforma de redes definidas por software (SDN) de Omada, proporciona una administración 100% centralizada en la nube de los puntos de acceso Omada, switches JetStream y routeres Omada, todo desde una única interfaz.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Para administrar su red con CBC, el proceso general es: 1) Preconfigurar CBC; 2) agregar dispositivos Omada; 3) asignar licencias para activar la gestión.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252730" y="3731260"/>
            <a:ext cx="7146290" cy="9886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Paso 1. Preconfigurar CBC</a:t>
            </a:r>
            <a:endParaRPr lang="en-US" altLang="zh-CN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Primero, debe crear su CBC y obtener las licencias, que no se presentarán aquí. Durante el Asistente de configuración rápida de su CBC, puede agregar dispositivos Omada a través de SN, que se describirá más adelante.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191135" y="4784090"/>
            <a:ext cx="69526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Después de eso, se recomienda preconfigurar las </a:t>
            </a:r>
            <a:r>
              <a:rPr lang="en-US" altLang="zh-CN" sz="1200" b="1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redes cableadas</a:t>
            </a:r>
            <a:r>
              <a:rPr lang="en-US" altLang="zh-CN" sz="120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 para evitar anomalías en la red después de adoptar los dispositivos. Específicamente, primero debe elegir el modelo de su Omada Gateway, configurar el puerto WAN y completar la configuración de Internet de acuerdo con los requisitos de su ISP; es posible que también deba configurar la LAN de acuerdo con los requisitos de su red local.</a:t>
            </a:r>
            <a:endParaRPr lang="en-US" altLang="zh-CN" sz="120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Imagen 11"/>
          <p:cNvPicPr/>
          <p:nvPr>
            <p:custDataLst>
              <p:tags r:id="rId6"/>
            </p:custDataLst>
          </p:nvPr>
        </p:nvPicPr>
        <p:blipFill>
          <a:blip r:embed="rId7"/>
        </p:blipFill>
        <p:spPr>
          <a:xfrm>
            <a:off x="401320" y="5935980"/>
            <a:ext cx="4286250" cy="3025775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4875530" y="5982970"/>
            <a:ext cx="2329815" cy="24917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También puede elegir configurar todas las funciones requeridas ahora, pero asegúrese de que la VLAN, ACL, Portal y otras configuraciones que configure no hagan que los dispositivos Omada no puedan acceder a Internet, de lo contrario, CBC puede perder la conexión con el dispositivos y es posible que tenga que restablecerlos por hardware.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grpSp>
        <p:nvGrpSpPr>
          <p:cNvPr id="5" name="Google Shape;235;p14"/>
          <p:cNvGrpSpPr/>
          <p:nvPr/>
        </p:nvGrpSpPr>
        <p:grpSpPr>
          <a:xfrm>
            <a:off x="635" y="3283380"/>
            <a:ext cx="7771765" cy="308610"/>
            <a:chOff x="0" y="1097075"/>
            <a:chExt cx="7771765" cy="308610"/>
          </a:xfrm>
        </p:grpSpPr>
        <p:sp>
          <p:nvSpPr>
            <p:cNvPr id="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535305" y="3308350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Métodos diferentes para agregar dispositivos en el Controlador Omada:</a:t>
            </a:r>
            <a:endParaRPr lang="en-US" b="1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5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67" name="Google Shape;267;p1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15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71" name="Google Shape;271;p1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5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73" name="Google Shape;273;p1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 de texto 2"/>
          <p:cNvSpPr txBox="1"/>
          <p:nvPr/>
        </p:nvSpPr>
        <p:spPr>
          <a:xfrm>
            <a:off x="196215" y="1617980"/>
            <a:ext cx="7296785" cy="28022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600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Agregue dispositivos Omada</a:t>
            </a:r>
            <a:endParaRPr lang="en-US" altLang="zh-CN" sz="1600" b="1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Hay 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dos</a:t>
            </a: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métodos para agregar dispositivos Omada a su CBC.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Asegúrese de que sus dispositivos Omada sean compatibles con CBC; consulte 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d</a:t>
            </a: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ispositivos CBC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(poner pagina)</a:t>
            </a: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para conocer todos los modelos compatibles.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 Agregar dispositivos a través de SN</a:t>
            </a:r>
            <a:r>
              <a:rPr lang="es-ES" altLang="en-US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(número de serie del producto)</a:t>
            </a:r>
            <a:endParaRPr lang="en-US" altLang="zh-CN" b="1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b="1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1.1 Preparación</a:t>
            </a:r>
            <a:endParaRPr lang="en-US" altLang="zh-CN" b="1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Los dispositivos Omada se pueden agregar a su CBC en modo de restablecimiento de fábrica y asegúrese de que tengan acceso a Internet.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 ya lo configuró en el modo independiente, reinícielo o visite la interfaz independiente y habilite la función "Administración del controlador basada en la nube" en la configuración del controlador.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endParaRPr lang="en-US" altLang="zh-CN" sz="1200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sp>
        <p:nvSpPr>
          <p:cNvPr id="238" name="Google Shape;238;p14"/>
          <p:cNvSpPr txBox="1"/>
          <p:nvPr>
            <p:custDataLst>
              <p:tags r:id="rId8"/>
            </p:custDataLst>
          </p:nvPr>
        </p:nvSpPr>
        <p:spPr>
          <a:xfrm>
            <a:off x="534670" y="112204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Métodos diferentes para agregar dispositivos en el Controlador Omada:</a:t>
            </a:r>
            <a:endParaRPr lang="en-US" b="1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342900" y="5680075"/>
            <a:ext cx="3061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>
                <a:latin typeface="Arial" panose="020B0604020202020204" pitchFamily="34" charset="0"/>
                <a:cs typeface="Arial" panose="020B0604020202020204" pitchFamily="34" charset="0"/>
              </a:rPr>
              <a:t>Una vez entrando a la pagina de nuestro equipo s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witch</a:t>
            </a:r>
            <a:r>
              <a:rPr lang="es-E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seleccionamos </a:t>
            </a:r>
            <a:r>
              <a:rPr lang="es-ES" altLang="en-US" sz="1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Controller Settings</a:t>
            </a:r>
            <a:endParaRPr lang="es-ES" altLang="en-US" sz="1200" b="1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406140" y="5128895"/>
            <a:ext cx="4136390" cy="1985010"/>
            <a:chOff x="5364" y="8108"/>
            <a:chExt cx="6514" cy="3126"/>
          </a:xfrm>
        </p:grpSpPr>
        <p:pic>
          <p:nvPicPr>
            <p:cNvPr id="5" name="Imagen 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905" y="8108"/>
              <a:ext cx="5973" cy="312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190" y="10408"/>
              <a:ext cx="775" cy="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s-ES" altLang="en-US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5364" y="9494"/>
              <a:ext cx="826" cy="10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2" name="Imagen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6095" b="18586"/>
          <a:stretch>
            <a:fillRect/>
          </a:stretch>
        </p:blipFill>
        <p:spPr>
          <a:xfrm>
            <a:off x="188595" y="7600950"/>
            <a:ext cx="4157980" cy="1871980"/>
          </a:xfrm>
          <a:prstGeom prst="rect">
            <a:avLst/>
          </a:prstGeom>
        </p:spPr>
      </p:pic>
      <p:sp>
        <p:nvSpPr>
          <p:cNvPr id="13" name="Cuadro de texto 12"/>
          <p:cNvSpPr txBox="1"/>
          <p:nvPr>
            <p:custDataLst>
              <p:tags r:id="rId13"/>
            </p:custDataLst>
          </p:nvPr>
        </p:nvSpPr>
        <p:spPr>
          <a:xfrm>
            <a:off x="4490720" y="7919085"/>
            <a:ext cx="3061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sz="1200"/>
              <a:t>Nos vamos al apartado </a:t>
            </a:r>
            <a:r>
              <a:rPr lang="es-ES" sz="1200" b="1"/>
              <a:t>Cloud-Based Controller </a:t>
            </a:r>
            <a:r>
              <a:rPr lang="es-ES" sz="1200"/>
              <a:t>Management y activamos la opcion para poder agregarlo al omada cloud  </a:t>
            </a:r>
            <a:endParaRPr lang="es-ES" sz="1200"/>
          </a:p>
        </p:txBody>
      </p:sp>
      <p:sp>
        <p:nvSpPr>
          <p:cNvPr id="14" name="Rectángulo 13"/>
          <p:cNvSpPr/>
          <p:nvPr/>
        </p:nvSpPr>
        <p:spPr>
          <a:xfrm>
            <a:off x="1035685" y="8192135"/>
            <a:ext cx="1383665" cy="1758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cxnSp>
        <p:nvCxnSpPr>
          <p:cNvPr id="17" name="Conector recto de flecha 16"/>
          <p:cNvCxnSpPr>
            <a:endCxn id="13" idx="1"/>
          </p:cNvCxnSpPr>
          <p:nvPr/>
        </p:nvCxnSpPr>
        <p:spPr>
          <a:xfrm>
            <a:off x="2419350" y="8293100"/>
            <a:ext cx="2071370" cy="41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8" name="Google Shape;262;p15"/>
          <p:cNvGrpSpPr/>
          <p:nvPr/>
        </p:nvGrpSpPr>
        <p:grpSpPr>
          <a:xfrm>
            <a:off x="635" y="4590210"/>
            <a:ext cx="7771765" cy="308610"/>
            <a:chOff x="0" y="1128825"/>
            <a:chExt cx="7771765" cy="308610"/>
          </a:xfrm>
        </p:grpSpPr>
        <p:sp>
          <p:nvSpPr>
            <p:cNvPr id="21" name="Google Shape;263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64;p15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" name="Google Shape;265;p15"/>
          <p:cNvSpPr txBox="1"/>
          <p:nvPr>
            <p:custDataLst>
              <p:tags r:id="rId14"/>
            </p:custDataLst>
          </p:nvPr>
        </p:nvSpPr>
        <p:spPr>
          <a:xfrm>
            <a:off x="26035" y="4584065"/>
            <a:ext cx="642302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los dipostitivos 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Switch JetStream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Google Shape;265;p15"/>
          <p:cNvSpPr txBox="1"/>
          <p:nvPr>
            <p:custDataLst>
              <p:tags r:id="rId6"/>
            </p:custDataLst>
          </p:nvPr>
        </p:nvSpPr>
        <p:spPr>
          <a:xfrm>
            <a:off x="73660" y="1129030"/>
            <a:ext cx="642302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los dipostitivos 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Switch JetStream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58640" y="1615440"/>
            <a:ext cx="3243580" cy="16300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6925" b="6264"/>
          <a:stretch>
            <a:fillRect/>
          </a:stretch>
        </p:blipFill>
        <p:spPr>
          <a:xfrm>
            <a:off x="305435" y="3489960"/>
            <a:ext cx="4549775" cy="843915"/>
          </a:xfrm>
          <a:prstGeom prst="rect">
            <a:avLst/>
          </a:prstGeom>
        </p:spPr>
      </p:pic>
      <p:sp>
        <p:nvSpPr>
          <p:cNvPr id="17" name="Cuadro de texto 16"/>
          <p:cNvSpPr txBox="1"/>
          <p:nvPr>
            <p:custDataLst>
              <p:tags r:id="rId13"/>
            </p:custDataLst>
          </p:nvPr>
        </p:nvSpPr>
        <p:spPr>
          <a:xfrm>
            <a:off x="5151755" y="3596640"/>
            <a:ext cx="2543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sz="1000"/>
              <a:t>Tendriamos algo parecido una vez aceptado, al igual que ativado terminos y condiciones quedaria asi  </a:t>
            </a:r>
            <a:endParaRPr lang="es-ES" sz="1000"/>
          </a:p>
        </p:txBody>
      </p:sp>
      <p:sp>
        <p:nvSpPr>
          <p:cNvPr id="18" name="Cuadro de texto 17"/>
          <p:cNvSpPr txBox="1"/>
          <p:nvPr>
            <p:custDataLst>
              <p:tags r:id="rId14"/>
            </p:custDataLst>
          </p:nvPr>
        </p:nvSpPr>
        <p:spPr>
          <a:xfrm>
            <a:off x="603250" y="2150110"/>
            <a:ext cx="3061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Aceptamos terminos y condiciones</a:t>
            </a:r>
            <a:endParaRPr lang="es-ES" altLang="en-US" sz="1200"/>
          </a:p>
        </p:txBody>
      </p:sp>
      <p:sp>
        <p:nvSpPr>
          <p:cNvPr id="21" name="Rectángulo 20"/>
          <p:cNvSpPr/>
          <p:nvPr>
            <p:custDataLst>
              <p:tags r:id="rId15"/>
            </p:custDataLst>
          </p:nvPr>
        </p:nvSpPr>
        <p:spPr>
          <a:xfrm flipH="1">
            <a:off x="4439920" y="1971040"/>
            <a:ext cx="2047240" cy="1695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cxnSp>
        <p:nvCxnSpPr>
          <p:cNvPr id="22" name="Conector recto de flecha 21"/>
          <p:cNvCxnSpPr>
            <a:endCxn id="18" idx="3"/>
          </p:cNvCxnSpPr>
          <p:nvPr>
            <p:custDataLst>
              <p:tags r:id="rId16"/>
            </p:custDataLst>
          </p:nvPr>
        </p:nvCxnSpPr>
        <p:spPr>
          <a:xfrm flipH="1">
            <a:off x="3664585" y="2033270"/>
            <a:ext cx="817880" cy="254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5" name="Google Shape;204;p13"/>
          <p:cNvGrpSpPr/>
          <p:nvPr/>
        </p:nvGrpSpPr>
        <p:grpSpPr>
          <a:xfrm>
            <a:off x="-36195" y="4646090"/>
            <a:ext cx="7771765" cy="308610"/>
            <a:chOff x="0" y="1128825"/>
            <a:chExt cx="7771765" cy="308610"/>
          </a:xfrm>
        </p:grpSpPr>
        <p:sp>
          <p:nvSpPr>
            <p:cNvPr id="26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" name="Google Shape;265;p15"/>
          <p:cNvSpPr txBox="1"/>
          <p:nvPr>
            <p:custDataLst>
              <p:tags r:id="rId17"/>
            </p:custDataLst>
          </p:nvPr>
        </p:nvSpPr>
        <p:spPr>
          <a:xfrm>
            <a:off x="229235" y="4649470"/>
            <a:ext cx="389191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los dipostitivos 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EAP 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29" name="Imagen 2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r="11656" b="43524"/>
          <a:stretch>
            <a:fillRect/>
          </a:stretch>
        </p:blipFill>
        <p:spPr>
          <a:xfrm>
            <a:off x="3210560" y="5203825"/>
            <a:ext cx="4156075" cy="1743710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6376670" y="5514340"/>
            <a:ext cx="662305" cy="193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31" name="Cuadro de texto 30"/>
          <p:cNvSpPr txBox="1"/>
          <p:nvPr/>
        </p:nvSpPr>
        <p:spPr>
          <a:xfrm>
            <a:off x="80010" y="5791835"/>
            <a:ext cx="34112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Una vez entrando a la pagina de nuestro equipo </a:t>
            </a: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acces ponit</a:t>
            </a:r>
            <a:r>
              <a:rPr lang="es-E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nos vamos al apartado </a:t>
            </a:r>
            <a:r>
              <a:rPr lang="es-ES" altLang="en-US" sz="1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System</a:t>
            </a:r>
            <a:endParaRPr lang="es-ES" altLang="en-US" sz="1200" b="1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cxnSp>
        <p:nvCxnSpPr>
          <p:cNvPr id="32" name="Conector recto de flecha 31"/>
          <p:cNvCxnSpPr>
            <a:endCxn id="30" idx="1"/>
          </p:cNvCxnSpPr>
          <p:nvPr/>
        </p:nvCxnSpPr>
        <p:spPr>
          <a:xfrm flipV="1">
            <a:off x="3134995" y="5611495"/>
            <a:ext cx="3241675" cy="473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r="6700" b="8237"/>
          <a:stretch>
            <a:fillRect/>
          </a:stretch>
        </p:blipFill>
        <p:spPr>
          <a:xfrm>
            <a:off x="137795" y="7512685"/>
            <a:ext cx="4377055" cy="1867535"/>
          </a:xfrm>
          <a:prstGeom prst="rect">
            <a:avLst/>
          </a:prstGeom>
        </p:spPr>
      </p:pic>
      <p:sp>
        <p:nvSpPr>
          <p:cNvPr id="34" name="Cuadro de texto 33"/>
          <p:cNvSpPr txBox="1"/>
          <p:nvPr>
            <p:custDataLst>
              <p:tags r:id="rId22"/>
            </p:custDataLst>
          </p:nvPr>
        </p:nvSpPr>
        <p:spPr>
          <a:xfrm>
            <a:off x="4577715" y="7993380"/>
            <a:ext cx="2889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Nos mandaria a este apartado en el cual seleccionamos </a:t>
            </a:r>
            <a:r>
              <a:rPr lang="es-ES" altLang="en-US" sz="1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Controller Settings</a:t>
            </a:r>
            <a:endParaRPr lang="es-ES" altLang="en-US" sz="1200" b="1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146810" y="7710170"/>
            <a:ext cx="756285" cy="2578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cxnSp>
        <p:nvCxnSpPr>
          <p:cNvPr id="36" name="Conector recto de flecha 35"/>
          <p:cNvCxnSpPr/>
          <p:nvPr/>
        </p:nvCxnSpPr>
        <p:spPr>
          <a:xfrm flipH="1" flipV="1">
            <a:off x="1903095" y="7843520"/>
            <a:ext cx="2796540" cy="4768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265;p15"/>
          <p:cNvSpPr txBox="1"/>
          <p:nvPr>
            <p:custDataLst>
              <p:tags r:id="rId6"/>
            </p:custDataLst>
          </p:nvPr>
        </p:nvSpPr>
        <p:spPr>
          <a:xfrm>
            <a:off x="243205" y="1157605"/>
            <a:ext cx="389191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los dipostitivos 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EAP 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1915" y="1626870"/>
            <a:ext cx="3565525" cy="2202815"/>
          </a:xfrm>
          <a:prstGeom prst="rect">
            <a:avLst/>
          </a:prstGeom>
        </p:spPr>
      </p:pic>
      <p:sp>
        <p:nvSpPr>
          <p:cNvPr id="13" name="Cuadro de texto 12"/>
          <p:cNvSpPr txBox="1"/>
          <p:nvPr>
            <p:custDataLst>
              <p:tags r:id="rId11"/>
            </p:custDataLst>
          </p:nvPr>
        </p:nvSpPr>
        <p:spPr>
          <a:xfrm>
            <a:off x="582930" y="2406015"/>
            <a:ext cx="2889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Una vez entrando a ese apartado activamos la opcion </a:t>
            </a:r>
            <a:r>
              <a:rPr lang="es-ES" sz="1200" b="1">
                <a:sym typeface="+mn-ea"/>
              </a:rPr>
              <a:t>Cloud-Based Controller </a:t>
            </a:r>
            <a:r>
              <a:rPr lang="es-ES" sz="1200">
                <a:sym typeface="+mn-ea"/>
              </a:rPr>
              <a:t>le damos en save</a:t>
            </a:r>
            <a:endParaRPr lang="es-ES" altLang="en-US" sz="1200">
              <a:solidFill>
                <a:schemeClr val="tx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96055" y="2228215"/>
            <a:ext cx="1573530" cy="2933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cxnSp>
        <p:nvCxnSpPr>
          <p:cNvPr id="18" name="Conector recto de flecha 17"/>
          <p:cNvCxnSpPr>
            <a:stCxn id="17" idx="1"/>
          </p:cNvCxnSpPr>
          <p:nvPr/>
        </p:nvCxnSpPr>
        <p:spPr>
          <a:xfrm flipH="1">
            <a:off x="3116580" y="2374900"/>
            <a:ext cx="879475" cy="293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" name="Google Shape;204;p13"/>
          <p:cNvGrpSpPr/>
          <p:nvPr/>
        </p:nvGrpSpPr>
        <p:grpSpPr>
          <a:xfrm>
            <a:off x="635" y="4066970"/>
            <a:ext cx="7771765" cy="308610"/>
            <a:chOff x="0" y="1128825"/>
            <a:chExt cx="7771765" cy="308610"/>
          </a:xfrm>
        </p:grpSpPr>
        <p:sp>
          <p:nvSpPr>
            <p:cNvPr id="4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7" name="Imagen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19469"/>
          <a:stretch>
            <a:fillRect/>
          </a:stretch>
        </p:blipFill>
        <p:spPr>
          <a:xfrm>
            <a:off x="9525" y="8296910"/>
            <a:ext cx="3451225" cy="136779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879215" y="6289040"/>
            <a:ext cx="3230245" cy="151701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35585" y="4459605"/>
            <a:ext cx="3344545" cy="1577340"/>
          </a:xfrm>
          <a:prstGeom prst="rect">
            <a:avLst/>
          </a:prstGeom>
        </p:spPr>
      </p:pic>
      <p:sp>
        <p:nvSpPr>
          <p:cNvPr id="21" name="Cuadro de texto 20"/>
          <p:cNvSpPr txBox="1"/>
          <p:nvPr/>
        </p:nvSpPr>
        <p:spPr>
          <a:xfrm>
            <a:off x="4325620" y="4897120"/>
            <a:ext cx="2590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Entramos con nuestras credenciales a Omada cloud </a:t>
            </a:r>
            <a:endParaRPr lang="es-ES" altLang="en-US" sz="1200"/>
          </a:p>
        </p:txBody>
      </p:sp>
      <p:sp>
        <p:nvSpPr>
          <p:cNvPr id="22" name="Cuadro de texto 21"/>
          <p:cNvSpPr txBox="1"/>
          <p:nvPr/>
        </p:nvSpPr>
        <p:spPr>
          <a:xfrm>
            <a:off x="676910" y="6771640"/>
            <a:ext cx="2590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Nos dirijimos al escenario que agregaremos los equipos por Cloud</a:t>
            </a:r>
            <a:endParaRPr lang="es-ES" altLang="en-US"/>
          </a:p>
        </p:txBody>
      </p:sp>
      <p:sp>
        <p:nvSpPr>
          <p:cNvPr id="23" name="Cuadro de texto 22"/>
          <p:cNvSpPr txBox="1"/>
          <p:nvPr>
            <p:custDataLst>
              <p:tags r:id="rId18"/>
            </p:custDataLst>
          </p:nvPr>
        </p:nvSpPr>
        <p:spPr>
          <a:xfrm>
            <a:off x="3879215" y="8594090"/>
            <a:ext cx="259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/>
              <a:t>Nos vamos al apartado de license </a:t>
            </a:r>
            <a:endParaRPr lang="es-ES" altLang="en-US"/>
          </a:p>
        </p:txBody>
      </p:sp>
      <p:sp>
        <p:nvSpPr>
          <p:cNvPr id="24" name="Rectángulo 23"/>
          <p:cNvSpPr/>
          <p:nvPr/>
        </p:nvSpPr>
        <p:spPr>
          <a:xfrm>
            <a:off x="2245360" y="5116830"/>
            <a:ext cx="775335" cy="330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cxnSp>
        <p:nvCxnSpPr>
          <p:cNvPr id="25" name="Conector recto de flecha 24"/>
          <p:cNvCxnSpPr>
            <a:stCxn id="22" idx="3"/>
            <a:endCxn id="28" idx="1"/>
          </p:cNvCxnSpPr>
          <p:nvPr/>
        </p:nvCxnSpPr>
        <p:spPr>
          <a:xfrm flipV="1">
            <a:off x="3267710" y="6728460"/>
            <a:ext cx="3486785" cy="4121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3" idx="1"/>
            <a:endCxn id="29" idx="3"/>
          </p:cNvCxnSpPr>
          <p:nvPr/>
        </p:nvCxnSpPr>
        <p:spPr>
          <a:xfrm flipH="1">
            <a:off x="157480" y="8855075"/>
            <a:ext cx="3721735" cy="125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Google Shape;265;p15"/>
          <p:cNvSpPr txBox="1"/>
          <p:nvPr>
            <p:custDataLst>
              <p:tags r:id="rId19"/>
            </p:custDataLst>
          </p:nvPr>
        </p:nvSpPr>
        <p:spPr>
          <a:xfrm>
            <a:off x="243840" y="4095750"/>
            <a:ext cx="389191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la controladora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754495" y="6616065"/>
            <a:ext cx="283845" cy="2241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29" name="Rectángulo 28"/>
          <p:cNvSpPr/>
          <p:nvPr/>
        </p:nvSpPr>
        <p:spPr>
          <a:xfrm>
            <a:off x="635" y="8902065"/>
            <a:ext cx="156845" cy="156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635" y="90607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46494"/>
          <a:stretch>
            <a:fillRect/>
          </a:stretch>
        </p:blipFill>
        <p:spPr>
          <a:xfrm>
            <a:off x="3459480" y="1684655"/>
            <a:ext cx="3815080" cy="1022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r="-1059" b="53796"/>
          <a:stretch>
            <a:fillRect/>
          </a:stretch>
        </p:blipFill>
        <p:spPr>
          <a:xfrm>
            <a:off x="82550" y="2980055"/>
            <a:ext cx="4060190" cy="803910"/>
          </a:xfrm>
          <a:prstGeom prst="rect">
            <a:avLst/>
          </a:prstGeom>
        </p:spPr>
      </p:pic>
      <p:sp>
        <p:nvSpPr>
          <p:cNvPr id="16" name="Cuadro de texto 15"/>
          <p:cNvSpPr txBox="1"/>
          <p:nvPr/>
        </p:nvSpPr>
        <p:spPr>
          <a:xfrm>
            <a:off x="5347335" y="26568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12" name="Cuadro de texto 11"/>
          <p:cNvSpPr txBox="1"/>
          <p:nvPr/>
        </p:nvSpPr>
        <p:spPr>
          <a:xfrm>
            <a:off x="454025" y="2128520"/>
            <a:ext cx="2590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Ahora se tiene que activar la licencia</a:t>
            </a:r>
            <a:endParaRPr lang="es-ES" altLang="en-US" sz="1200"/>
          </a:p>
        </p:txBody>
      </p:sp>
      <p:cxnSp>
        <p:nvCxnSpPr>
          <p:cNvPr id="17" name="Conector recto de flecha 16"/>
          <p:cNvCxnSpPr>
            <a:stCxn id="12" idx="3"/>
            <a:endCxn id="23" idx="1"/>
          </p:cNvCxnSpPr>
          <p:nvPr/>
        </p:nvCxnSpPr>
        <p:spPr>
          <a:xfrm flipV="1">
            <a:off x="3044825" y="2233295"/>
            <a:ext cx="3881755" cy="125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Cuadro de texto 17"/>
          <p:cNvSpPr txBox="1"/>
          <p:nvPr/>
        </p:nvSpPr>
        <p:spPr>
          <a:xfrm>
            <a:off x="4727575" y="3148965"/>
            <a:ext cx="2590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Nos mandara a esta opcion donde se activara </a:t>
            </a:r>
            <a:endParaRPr lang="es-ES" altLang="en-US" sz="1200"/>
          </a:p>
        </p:txBody>
      </p:sp>
      <p:sp>
        <p:nvSpPr>
          <p:cNvPr id="1" name="Google Shape;265;p15"/>
          <p:cNvSpPr txBox="1"/>
          <p:nvPr>
            <p:custDataLst>
              <p:tags r:id="rId12"/>
            </p:custDataLst>
          </p:nvPr>
        </p:nvSpPr>
        <p:spPr>
          <a:xfrm>
            <a:off x="243205" y="1157605"/>
            <a:ext cx="3891915" cy="2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Activarlo en la controladora</a:t>
            </a: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/>
                <a:cs typeface="Arial" panose="020B0604020202020204" pitchFamily="34" charset="0"/>
                <a:sym typeface="Roboto" panose="02000000000000000000"/>
              </a:rPr>
              <a:t> 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pic>
        <p:nvPicPr>
          <p:cNvPr id="14" name="Imagen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75710" y="6802120"/>
            <a:ext cx="3820160" cy="17824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01650" y="4577715"/>
            <a:ext cx="3533140" cy="1792605"/>
          </a:xfrm>
          <a:prstGeom prst="rect">
            <a:avLst/>
          </a:prstGeom>
        </p:spPr>
      </p:pic>
      <p:sp>
        <p:nvSpPr>
          <p:cNvPr id="20" name="Cuadro de texto 19"/>
          <p:cNvSpPr txBox="1"/>
          <p:nvPr/>
        </p:nvSpPr>
        <p:spPr>
          <a:xfrm>
            <a:off x="4433570" y="5295900"/>
            <a:ext cx="2590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Activamos estas opciones </a:t>
            </a:r>
            <a:endParaRPr lang="es-ES" altLang="en-US" sz="1200"/>
          </a:p>
        </p:txBody>
      </p:sp>
      <p:sp>
        <p:nvSpPr>
          <p:cNvPr id="21" name="Cuadro de texto 20"/>
          <p:cNvSpPr txBox="1"/>
          <p:nvPr>
            <p:custDataLst>
              <p:tags r:id="rId17"/>
            </p:custDataLst>
          </p:nvPr>
        </p:nvSpPr>
        <p:spPr>
          <a:xfrm>
            <a:off x="826770" y="7265670"/>
            <a:ext cx="2590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1200"/>
              <a:t>Nos arrojara otra opcion para activarla, una vez activada ahora agregamos por numero de serie </a:t>
            </a:r>
            <a:endParaRPr lang="es-ES" altLang="en-US" sz="1200"/>
          </a:p>
        </p:txBody>
      </p:sp>
      <p:sp>
        <p:nvSpPr>
          <p:cNvPr id="22" name="Rectángulo redondeado 21"/>
          <p:cNvSpPr/>
          <p:nvPr/>
        </p:nvSpPr>
        <p:spPr>
          <a:xfrm>
            <a:off x="3874135" y="8113395"/>
            <a:ext cx="239458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23" name="Rectángulo 22"/>
          <p:cNvSpPr/>
          <p:nvPr/>
        </p:nvSpPr>
        <p:spPr>
          <a:xfrm>
            <a:off x="6926580" y="2167890"/>
            <a:ext cx="156845" cy="1308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24" name="Rectángulo 23"/>
          <p:cNvSpPr/>
          <p:nvPr/>
        </p:nvSpPr>
        <p:spPr>
          <a:xfrm>
            <a:off x="55880" y="3266440"/>
            <a:ext cx="406400" cy="1860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25" name="Rectángulo 24"/>
          <p:cNvSpPr/>
          <p:nvPr/>
        </p:nvSpPr>
        <p:spPr>
          <a:xfrm>
            <a:off x="674370" y="5285105"/>
            <a:ext cx="2213610" cy="465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0" y="1128825"/>
            <a:ext cx="7771765" cy="308610"/>
            <a:chOff x="0" y="1128825"/>
            <a:chExt cx="7771765" cy="308610"/>
          </a:xfrm>
        </p:grpSpPr>
        <p:sp>
          <p:nvSpPr>
            <p:cNvPr id="205" name="Google Shape;205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Cuadro de texto 3"/>
          <p:cNvSpPr txBox="1"/>
          <p:nvPr/>
        </p:nvSpPr>
        <p:spPr>
          <a:xfrm>
            <a:off x="469900" y="1713548"/>
            <a:ext cx="5080000" cy="306705"/>
          </a:xfrm>
          <a:prstGeom prst="rect">
            <a:avLst/>
          </a:prstGeom>
        </p:spPr>
        <p:txBody>
          <a:bodyPr>
            <a:spAutoFit/>
          </a:bodyPr>
          <a:p>
            <a:pPr marL="0" indent="0" algn="l"/>
            <a:r>
              <a:rPr lang="en-US" altLang="zh-CN" b="1" i="0">
                <a:solidFill>
                  <a:schemeClr val="tx1"/>
                </a:solidFill>
                <a:latin typeface="Arial Black" panose="020B0A04020102020204" charset="0"/>
                <a:ea typeface="AktivGrotesk-Corp"/>
                <a:cs typeface="Arial Black" panose="020B0A04020102020204" charset="0"/>
              </a:rPr>
              <a:t>1.2 Número de serie</a:t>
            </a:r>
            <a:endParaRPr lang="en-US" altLang="zh-CN" b="1" i="0">
              <a:solidFill>
                <a:schemeClr val="tx1"/>
              </a:solidFill>
              <a:latin typeface="Arial Black" panose="020B0A04020102020204" charset="0"/>
              <a:ea typeface="AktivGrotesk-Corp"/>
              <a:cs typeface="Arial Black" panose="020B0A04020102020204" charset="0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614680" y="2296795"/>
            <a:ext cx="206248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Nos vamos al Omada cloud, v</a:t>
            </a:r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aya a Dispositivos, haga clic en "+ Agregar dispositivos".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>
            <p:custDataLst>
              <p:tags r:id="rId6"/>
            </p:custDataLst>
          </p:nvPr>
        </p:nvPicPr>
        <p:blipFill>
          <a:blip r:embed="rId7"/>
        </p:blipFill>
        <p:spPr>
          <a:xfrm>
            <a:off x="3319780" y="1648460"/>
            <a:ext cx="3956050" cy="2246630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5549900" y="4410075"/>
            <a:ext cx="2054225" cy="687070"/>
          </a:xfrm>
          <a:prstGeom prst="rect">
            <a:avLst/>
          </a:prstGeom>
        </p:spPr>
        <p:txBody>
          <a:bodyPr>
            <a:noAutofit/>
          </a:bodyPr>
          <a:p>
            <a:pPr marL="0" indent="0" algn="l"/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Luego agregue el SN de sus dispositivos manualmente y CBC mostrará el resultado. Los dispositivos en 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          </a:t>
            </a:r>
            <a:r>
              <a:rPr lang="en-US" altLang="zh-CN" sz="120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estado están listos para ser importados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Imagen 8"/>
          <p:cNvPicPr/>
          <p:nvPr/>
        </p:nvPicPr>
        <p:blipFill>
          <a:blip r:embed="rId8"/>
        </p:blipFill>
        <p:spPr>
          <a:xfrm>
            <a:off x="6695440" y="5200015"/>
            <a:ext cx="205740" cy="210185"/>
          </a:xfrm>
          <a:prstGeom prst="rect">
            <a:avLst/>
          </a:prstGeom>
        </p:spPr>
      </p:pic>
      <p:pic>
        <p:nvPicPr>
          <p:cNvPr id="11" name="Imagen 10"/>
          <p:cNvPicPr/>
          <p:nvPr>
            <p:custDataLst>
              <p:tags r:id="rId9"/>
            </p:custDataLst>
          </p:nvPr>
        </p:nvPicPr>
        <p:blipFill>
          <a:blip r:embed="rId10"/>
        </p:blipFill>
        <p:spPr>
          <a:xfrm>
            <a:off x="377825" y="4140835"/>
            <a:ext cx="5053330" cy="1998980"/>
          </a:xfrm>
          <a:prstGeom prst="rect">
            <a:avLst/>
          </a:prstGeom>
        </p:spPr>
      </p:pic>
      <p:sp>
        <p:nvSpPr>
          <p:cNvPr id="12" name="Cuadro de texto 11"/>
          <p:cNvSpPr txBox="1"/>
          <p:nvPr/>
        </p:nvSpPr>
        <p:spPr>
          <a:xfrm>
            <a:off x="194310" y="6704965"/>
            <a:ext cx="181102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También puede seleccionar "Importar", descargar la plantilla y completar la información de sus dispositivos, luego importar el archivo.</a:t>
            </a:r>
            <a:endParaRPr lang="en-US" altLang="zh-CN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>
            <p:custDataLst>
              <p:tags r:id="rId11"/>
            </p:custDataLst>
          </p:nvPr>
        </p:nvPicPr>
        <p:blipFill>
          <a:blip r:embed="rId12"/>
        </p:blipFill>
        <p:spPr>
          <a:xfrm>
            <a:off x="2235200" y="6508115"/>
            <a:ext cx="5280660" cy="2168525"/>
          </a:xfrm>
          <a:prstGeom prst="rect">
            <a:avLst/>
          </a:prstGeom>
        </p:spPr>
      </p:pic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88900" y="1141095"/>
            <a:ext cx="38862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s-ES" altLang="en-US" b="1">
                <a:solidFill>
                  <a:schemeClr val="bg1"/>
                </a:solidFill>
                <a:latin typeface="Arial Black" panose="020B0A04020102020204" charset="0"/>
                <a:ea typeface="AktivGrotesk-Corp"/>
                <a:cs typeface="Arial Black" panose="020B0A04020102020204" charset="0"/>
                <a:sym typeface="+mn-ea"/>
              </a:rPr>
              <a:t>Agregarlo por n</a:t>
            </a:r>
            <a:r>
              <a:rPr lang="en-US" altLang="zh-CN" b="1">
                <a:solidFill>
                  <a:schemeClr val="bg1"/>
                </a:solidFill>
                <a:latin typeface="Arial Black" panose="020B0A04020102020204" charset="0"/>
                <a:ea typeface="AktivGrotesk-Corp"/>
                <a:cs typeface="Arial Black" panose="020B0A04020102020204" charset="0"/>
                <a:sym typeface="+mn-ea"/>
              </a:rPr>
              <a:t>úmero de serie</a:t>
            </a:r>
            <a:endParaRPr lang="en-US" altLang="zh-CN" b="1">
              <a:solidFill>
                <a:schemeClr val="bg1"/>
              </a:solidFill>
              <a:latin typeface="Arial Black" panose="020B0A04020102020204" charset="0"/>
              <a:ea typeface="AktivGrotesk-Corp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Cuadro de texto 3"/>
          <p:cNvSpPr txBox="1"/>
          <p:nvPr/>
        </p:nvSpPr>
        <p:spPr>
          <a:xfrm>
            <a:off x="192405" y="1227455"/>
            <a:ext cx="7393940" cy="15119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 aparece un mensaje de error, por favor, resuelva el problema siguiendo la información proporcionada en el error y luego intente nuevamente. Si los dispositivos solo encienden pero no se conectan a CBC, verifique si están correctamente conectados. También considere la posibilidad de que los dispositivos estén desconectados. Como última opción, actualice el firmware, espere unos minutos y vuelva a intentarlo.</a:t>
            </a:r>
            <a:endParaRPr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Haga clic en "Confirmar" para que CBC intente importar los dispositivos y muestre los resultados de la importación.</a:t>
            </a:r>
            <a:endParaRPr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>
            <p:custDataLst>
              <p:tags r:id="rId6"/>
            </p:custDataLst>
          </p:nvPr>
        </p:nvPicPr>
        <p:blipFill>
          <a:blip r:embed="rId7"/>
        </p:blipFill>
        <p:spPr>
          <a:xfrm>
            <a:off x="1274445" y="2818765"/>
            <a:ext cx="4636770" cy="2586990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352425" y="7586345"/>
            <a:ext cx="680910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Descargue la última versión de Omada Discovery Utility del sitio web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hlinkClick r:id="rId8" action="ppaction://hlinkfile"/>
              </a:rPr>
              <a:t>https://www.tp-link.com/support/download/omada-software-controller/#Omada_Discovery_Utility</a:t>
            </a:r>
            <a:r>
              <a:rPr lang="es-ES" altLang="en-US" sz="1200" b="0" i="0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 </a:t>
            </a:r>
            <a:endParaRPr lang="es-ES" altLang="en-US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/>
            <a:endParaRPr lang="es-ES" altLang="en-US" sz="1200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15" name="Imagen 14" descr="1698916280772-removebg-preview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40640" b="43680"/>
          <a:stretch>
            <a:fillRect/>
          </a:stretch>
        </p:blipFill>
        <p:spPr>
          <a:xfrm>
            <a:off x="5008880" y="234950"/>
            <a:ext cx="2855595" cy="447675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283845" y="6146165"/>
            <a:ext cx="7183755" cy="12712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 Utilice la utilidad de descubrimiento de Omada</a:t>
            </a:r>
            <a:endParaRPr lang="en-US" altLang="zh-CN" sz="1200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Cuando el dispositivo Omada y el controlador Omada SDN están en redes diferentes, la utilidad Omada Discovery ayuda a los dispositivos Omada a comunicarse con el controlador. La utilidad también puede ayudar a que los dispositivos Omada se comuniquen con su CBC.</a:t>
            </a:r>
            <a:endParaRPr lang="en-US" altLang="zh-CN" sz="12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>
              <a:spcAft>
                <a:spcPts val="1000"/>
              </a:spcAft>
            </a:pPr>
            <a:r>
              <a:rPr lang="en-US" altLang="zh-CN" sz="12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2.1 Descargar e instalar la utilidad Omada Discovery</a:t>
            </a:r>
            <a:endParaRPr lang="en-US" altLang="zh-CN" sz="1200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grpSp>
        <p:nvGrpSpPr>
          <p:cNvPr id="2" name="Google Shape;204;p13"/>
          <p:cNvGrpSpPr/>
          <p:nvPr/>
        </p:nvGrpSpPr>
        <p:grpSpPr>
          <a:xfrm>
            <a:off x="635" y="5604940"/>
            <a:ext cx="7772400" cy="309245"/>
            <a:chOff x="0" y="1128825"/>
            <a:chExt cx="7772400" cy="309245"/>
          </a:xfrm>
        </p:grpSpPr>
        <p:sp>
          <p:nvSpPr>
            <p:cNvPr id="3" name="Google Shape;205;p13"/>
            <p:cNvSpPr/>
            <p:nvPr/>
          </p:nvSpPr>
          <p:spPr>
            <a:xfrm>
              <a:off x="635" y="1129460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206;p13"/>
            <p:cNvSpPr/>
            <p:nvPr/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" name="Cuadro de texto 8"/>
          <p:cNvSpPr txBox="1"/>
          <p:nvPr/>
        </p:nvSpPr>
        <p:spPr>
          <a:xfrm>
            <a:off x="192405" y="5638165"/>
            <a:ext cx="38862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 Utilice la utilidad de descubrimiento de Omada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9"/>
          <p:cNvGrpSpPr/>
          <p:nvPr/>
        </p:nvGrpSpPr>
        <p:grpSpPr>
          <a:xfrm>
            <a:off x="635" y="0"/>
            <a:ext cx="7772400" cy="10058399"/>
            <a:chOff x="0" y="0"/>
            <a:chExt cx="7772400" cy="10058399"/>
          </a:xfrm>
        </p:grpSpPr>
        <p:sp>
          <p:nvSpPr>
            <p:cNvPr id="104" name="Google Shape;104;p9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5" name="Google Shape;105;p9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9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5"/>
          <p:cNvGrpSpPr/>
          <p:nvPr/>
        </p:nvGrpSpPr>
        <p:grpSpPr>
          <a:xfrm>
            <a:off x="1270" y="1106600"/>
            <a:ext cx="7771765" cy="308610"/>
            <a:chOff x="0" y="1128825"/>
            <a:chExt cx="7771765" cy="308610"/>
          </a:xfrm>
        </p:grpSpPr>
        <p:sp>
          <p:nvSpPr>
            <p:cNvPr id="263" name="Google Shape;263;p15"/>
            <p:cNvSpPr/>
            <p:nvPr>
              <p:custDataLst>
                <p:tags r:id="rId3"/>
              </p:custDataLst>
            </p:nvPr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15"/>
            <p:cNvSpPr/>
            <p:nvPr>
              <p:custDataLst>
                <p:tags r:id="rId4"/>
              </p:custDataLst>
            </p:nvPr>
          </p:nvSpPr>
          <p:spPr>
            <a:xfrm>
              <a:off x="0" y="112882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" name="Google Shape;102;p9"/>
          <p:cNvSpPr txBox="1"/>
          <p:nvPr>
            <p:custDataLst>
              <p:tags r:id="rId5"/>
            </p:custDataLst>
          </p:nvPr>
        </p:nvSpPr>
        <p:spPr>
          <a:xfrm>
            <a:off x="243840" y="1144905"/>
            <a:ext cx="6943725" cy="2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indent="0" algn="l"/>
            <a:r>
              <a:rPr lang="es-ES" altLang="en-US" sz="1200" b="1">
                <a:solidFill>
                  <a:schemeClr val="bg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Utilidad de descubrimiento</a:t>
            </a:r>
            <a:endParaRPr lang="es-ES" altLang="en-US" sz="1200" b="1">
              <a:solidFill>
                <a:schemeClr val="bg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  <p:sp>
        <p:nvSpPr>
          <p:cNvPr id="1" name="Cuadro de texto 0"/>
          <p:cNvSpPr txBox="1"/>
          <p:nvPr/>
        </p:nvSpPr>
        <p:spPr>
          <a:xfrm>
            <a:off x="8336280" y="5120640"/>
            <a:ext cx="2590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s-ES" altLang="en-US"/>
          </a:p>
        </p:txBody>
      </p:sp>
      <p:sp>
        <p:nvSpPr>
          <p:cNvPr id="8" name="Cuadro de texto 7"/>
          <p:cNvSpPr txBox="1"/>
          <p:nvPr/>
        </p:nvSpPr>
        <p:spPr>
          <a:xfrm>
            <a:off x="607060" y="1642110"/>
            <a:ext cx="6790690" cy="869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l"/>
            <a:r>
              <a:rPr lang="es-ES" altLang="en-US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Paso 1. Instale la utilidad Discovery en su PC consultando Cómo instalar la utilidad Discovery de TP-Link Omada en PC con Windows y macOS .</a:t>
            </a:r>
            <a:endParaRPr lang="es-ES" altLang="en-US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/>
            <a:endParaRPr lang="es-ES" altLang="en-US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/>
            <a:r>
              <a:rPr lang="es-ES" altLang="en-US">
                <a:solidFill>
                  <a:schemeClr val="tx1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  <a:sym typeface="+mn-ea"/>
              </a:rPr>
              <a:t>Paso 2. Conecte su PC a la misma red que sus dispositivos Omada y ejecute la utilidad Discovery Utility. Verá todos los dispositivos Omada en la red.</a:t>
            </a:r>
            <a:endParaRPr lang="es-ES" altLang="en-US" b="0" i="0">
              <a:solidFill>
                <a:schemeClr val="tx1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 algn="l"/>
            <a:endParaRPr lang="en-US" altLang="zh-CN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35" y="3214370"/>
            <a:ext cx="7058025" cy="484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6034</Words>
  <Application>WPS Presentation</Application>
  <PresentationFormat/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Roboto</vt:lpstr>
      <vt:lpstr>AktivGrotesk-Corp</vt:lpstr>
      <vt:lpstr>Segoe Print</vt:lpstr>
      <vt:lpstr>Arial Black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TVC</cp:lastModifiedBy>
  <cp:revision>28</cp:revision>
  <dcterms:created xsi:type="dcterms:W3CDTF">2024-07-17T18:33:00Z</dcterms:created>
  <dcterms:modified xsi:type="dcterms:W3CDTF">2024-08-27T16:32:33Z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4A770D7461FC4C2691AF1889D0498176_13</vt:lpwstr>
  </property>
  <property fmtid="{D5CDD505-2E9C-101B-9397-08002B2CF9AE}" pid="3" name="KSOProductBuildVer">
    <vt:lpwstr>3082-12.2.0.17562</vt:lpwstr>
  </property>
</Properties>
</file>