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DM Sans SemiBold"/>
      <p:regular r:id="rId24"/>
      <p:bold r:id="rId25"/>
      <p:italic r:id="rId26"/>
      <p:boldItalic r:id="rId27"/>
    </p:embeddedFont>
    <p:embeddedFont>
      <p:font typeface="DM Sans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DMSansSemiBold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DMSansSemiBold-italic.fntdata"/><Relationship Id="rId25" Type="http://schemas.openxmlformats.org/officeDocument/2006/relationships/font" Target="fonts/DMSansSemiBold-bold.fntdata"/><Relationship Id="rId28" Type="http://schemas.openxmlformats.org/officeDocument/2006/relationships/font" Target="fonts/DMSans-regular.fntdata"/><Relationship Id="rId27" Type="http://schemas.openxmlformats.org/officeDocument/2006/relationships/font" Target="fonts/DMSans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DM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-boldItalic.fntdata"/><Relationship Id="rId30" Type="http://schemas.openxmlformats.org/officeDocument/2006/relationships/font" Target="fonts/DMSans-italic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f31235e69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f31235e6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C31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f31235e69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f31235e69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f31235e69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ef31235e69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ef31235e69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ef31235e69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46510f6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f46510f6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f31235e69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f31235e69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f31235e69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ef31235e69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f31235e69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ef31235e69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f31235e69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f31235e69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f31235e69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ef31235e69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f731c0a6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ef731c0a6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f731c0a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ef731c0a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f731c0a6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ef731c0a6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4A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2224" y="0"/>
            <a:ext cx="5341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29293" r="0" t="0"/>
          <a:stretch/>
        </p:blipFill>
        <p:spPr>
          <a:xfrm>
            <a:off x="-4" y="0"/>
            <a:ext cx="5408024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 b="0" l="61878" r="0" t="0"/>
          <a:stretch/>
        </p:blipFill>
        <p:spPr>
          <a:xfrm>
            <a:off x="-4" y="0"/>
            <a:ext cx="381925" cy="5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481275" y="1833550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81275" y="2341450"/>
            <a:ext cx="8181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4A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2224" y="0"/>
            <a:ext cx="5341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29293" r="0" t="0"/>
          <a:stretch/>
        </p:blipFill>
        <p:spPr>
          <a:xfrm>
            <a:off x="-4" y="0"/>
            <a:ext cx="5408024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0" l="61878" r="0" t="0"/>
          <a:stretch/>
        </p:blipFill>
        <p:spPr>
          <a:xfrm>
            <a:off x="-4" y="0"/>
            <a:ext cx="381925" cy="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481275" y="368825"/>
            <a:ext cx="40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2" type="title"/>
          </p:nvPr>
        </p:nvSpPr>
        <p:spPr>
          <a:xfrm>
            <a:off x="4608700" y="368825"/>
            <a:ext cx="40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Sans SemiBold"/>
              <a:buNone/>
              <a:defRPr sz="2000">
                <a:solidFill>
                  <a:srgbClr val="FFFFFF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81275" y="368825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81275" y="1076275"/>
            <a:ext cx="818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6" name="Google Shape;76;p16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3">
  <p:cSld name="TITLE_1_3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2580125"/>
            <a:ext cx="9144000" cy="2563500"/>
          </a:xfrm>
          <a:prstGeom prst="rect">
            <a:avLst/>
          </a:prstGeom>
          <a:solidFill>
            <a:srgbClr val="F7F7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481275" y="368825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81275" y="1076275"/>
            <a:ext cx="8181600" cy="15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3" name="Google Shape;83;p17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" name="Google Shape;84;p17"/>
          <p:cNvSpPr txBox="1"/>
          <p:nvPr>
            <p:ph idx="2" type="title"/>
          </p:nvPr>
        </p:nvSpPr>
        <p:spPr>
          <a:xfrm>
            <a:off x="481275" y="2942200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3" type="body"/>
          </p:nvPr>
        </p:nvSpPr>
        <p:spPr>
          <a:xfrm>
            <a:off x="481275" y="3649650"/>
            <a:ext cx="81816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6" name="Google Shape;86;p17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3 1">
  <p:cSld name="TITLE_1_3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 flipH="1" rot="10800000">
            <a:off x="0" y="75"/>
            <a:ext cx="9144000" cy="2580000"/>
          </a:xfrm>
          <a:prstGeom prst="rect">
            <a:avLst/>
          </a:prstGeom>
          <a:solidFill>
            <a:srgbClr val="464A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481275" y="368825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81275" y="1076275"/>
            <a:ext cx="8181600" cy="15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●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" name="Google Shape;92;p18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18"/>
          <p:cNvSpPr txBox="1"/>
          <p:nvPr>
            <p:ph idx="2" type="title"/>
          </p:nvPr>
        </p:nvSpPr>
        <p:spPr>
          <a:xfrm>
            <a:off x="481275" y="2942200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3" type="body"/>
          </p:nvPr>
        </p:nvSpPr>
        <p:spPr>
          <a:xfrm>
            <a:off x="481275" y="3649650"/>
            <a:ext cx="8181600" cy="10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5" name="Google Shape;95;p18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7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481275" y="368825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00" name="Google Shape;100;p19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 flipH="1">
            <a:off x="4572000" y="175"/>
            <a:ext cx="4572000" cy="5143500"/>
          </a:xfrm>
          <a:prstGeom prst="rect">
            <a:avLst/>
          </a:prstGeom>
          <a:solidFill>
            <a:srgbClr val="F7F7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type="title"/>
          </p:nvPr>
        </p:nvSpPr>
        <p:spPr>
          <a:xfrm>
            <a:off x="481275" y="368825"/>
            <a:ext cx="360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81275" y="1076275"/>
            <a:ext cx="360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" name="Google Shape;107;p20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Google Shape;108;p20"/>
          <p:cNvSpPr txBox="1"/>
          <p:nvPr>
            <p:ph idx="2" type="title"/>
          </p:nvPr>
        </p:nvSpPr>
        <p:spPr>
          <a:xfrm>
            <a:off x="5055600" y="368825"/>
            <a:ext cx="360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5055600" y="1076275"/>
            <a:ext cx="360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0" name="Google Shape;110;p20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2">
  <p:cSld name="TITLE_1_1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81275" y="368825"/>
            <a:ext cx="511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81275" y="1076275"/>
            <a:ext cx="511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69FA"/>
              </a:buClr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69FA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69FA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5" name="Google Shape;115;p21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www.sparxmaths.com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" name="Google Shape;117;p21"/>
          <p:cNvSpPr/>
          <p:nvPr/>
        </p:nvSpPr>
        <p:spPr>
          <a:xfrm flipH="1">
            <a:off x="6094424" y="175"/>
            <a:ext cx="3047100" cy="5143500"/>
          </a:xfrm>
          <a:prstGeom prst="rect">
            <a:avLst/>
          </a:prstGeom>
          <a:solidFill>
            <a:srgbClr val="F7F7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2" type="title"/>
          </p:nvPr>
        </p:nvSpPr>
        <p:spPr>
          <a:xfrm>
            <a:off x="6576225" y="368825"/>
            <a:ext cx="208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3" type="body"/>
          </p:nvPr>
        </p:nvSpPr>
        <p:spPr>
          <a:xfrm>
            <a:off x="6576225" y="1076275"/>
            <a:ext cx="208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69FA"/>
              </a:buClr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69FA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69FA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0" name="Google Shape;120;p21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 flipH="1">
            <a:off x="3045957" y="175"/>
            <a:ext cx="3047100" cy="5143500"/>
          </a:xfrm>
          <a:prstGeom prst="rect">
            <a:avLst/>
          </a:prstGeom>
          <a:solidFill>
            <a:srgbClr val="F7F7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 flipH="1">
            <a:off x="6094424" y="175"/>
            <a:ext cx="3047100" cy="5143500"/>
          </a:xfrm>
          <a:prstGeom prst="rect">
            <a:avLst/>
          </a:prstGeom>
          <a:solidFill>
            <a:srgbClr val="464A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3530025" y="368825"/>
            <a:ext cx="208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530025" y="1076275"/>
            <a:ext cx="208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2" type="title"/>
          </p:nvPr>
        </p:nvSpPr>
        <p:spPr>
          <a:xfrm>
            <a:off x="6573625" y="368825"/>
            <a:ext cx="208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 SemiBold"/>
              <a:buNone/>
              <a:defRPr sz="2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28" name="Google Shape;128;p22"/>
          <p:cNvSpPr txBox="1"/>
          <p:nvPr>
            <p:ph idx="3" type="body"/>
          </p:nvPr>
        </p:nvSpPr>
        <p:spPr>
          <a:xfrm>
            <a:off x="6573625" y="1076275"/>
            <a:ext cx="208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●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F"/>
              </a:buClr>
              <a:buSzPts val="1300"/>
              <a:buFont typeface="DM Sans"/>
              <a:buChar char="○"/>
              <a:defRPr sz="1300">
                <a:solidFill>
                  <a:srgbClr val="F8F8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4" type="title"/>
          </p:nvPr>
        </p:nvSpPr>
        <p:spPr>
          <a:xfrm>
            <a:off x="481275" y="368825"/>
            <a:ext cx="208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M Sans SemiBold"/>
              <a:buNone/>
              <a:defRPr sz="2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5" type="body"/>
          </p:nvPr>
        </p:nvSpPr>
        <p:spPr>
          <a:xfrm>
            <a:off x="481275" y="1076275"/>
            <a:ext cx="208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1" name="Google Shape;131;p22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D5260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4D52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4">
  <p:cSld name="TITLE_1_4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4A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2224" y="0"/>
            <a:ext cx="5341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0" l="29293" r="0" t="0"/>
          <a:stretch/>
        </p:blipFill>
        <p:spPr>
          <a:xfrm>
            <a:off x="-4" y="0"/>
            <a:ext cx="5408024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4">
            <a:alphaModFix/>
          </a:blip>
          <a:srcRect b="0" l="61878" r="0" t="0"/>
          <a:stretch/>
        </p:blipFill>
        <p:spPr>
          <a:xfrm>
            <a:off x="-4" y="0"/>
            <a:ext cx="381925" cy="5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481275" y="1833550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" type="subTitle"/>
          </p:nvPr>
        </p:nvSpPr>
        <p:spPr>
          <a:xfrm>
            <a:off x="481275" y="2341450"/>
            <a:ext cx="8181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5">
  <p:cSld name="TITLE_1_5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4A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2224" y="0"/>
            <a:ext cx="5341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29293" r="0" t="0"/>
          <a:stretch/>
        </p:blipFill>
        <p:spPr>
          <a:xfrm>
            <a:off x="-4" y="0"/>
            <a:ext cx="5408024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4">
            <a:alphaModFix/>
          </a:blip>
          <a:srcRect b="0" l="61878" r="0" t="0"/>
          <a:stretch/>
        </p:blipFill>
        <p:spPr>
          <a:xfrm>
            <a:off x="-4" y="0"/>
            <a:ext cx="381925" cy="5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p24"/>
          <p:cNvSpPr txBox="1"/>
          <p:nvPr>
            <p:ph type="title"/>
          </p:nvPr>
        </p:nvSpPr>
        <p:spPr>
          <a:xfrm>
            <a:off x="481275" y="1833550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481275" y="2341450"/>
            <a:ext cx="8181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6">
  <p:cSld name="TITLE_1_6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4A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2224" y="0"/>
            <a:ext cx="5341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29293" r="0" t="0"/>
          <a:stretch/>
        </p:blipFill>
        <p:spPr>
          <a:xfrm>
            <a:off x="-4" y="0"/>
            <a:ext cx="5408024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 b="0" l="61878" r="0" t="0"/>
          <a:stretch/>
        </p:blipFill>
        <p:spPr>
          <a:xfrm>
            <a:off x="-4" y="0"/>
            <a:ext cx="381925" cy="5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481275" y="1833550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" type="subTitle"/>
          </p:nvPr>
        </p:nvSpPr>
        <p:spPr>
          <a:xfrm>
            <a:off x="481275" y="2341450"/>
            <a:ext cx="8181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7">
  <p:cSld name="TITLE_1_7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4A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2224" y="0"/>
            <a:ext cx="5341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29293" r="0" t="0"/>
          <a:stretch/>
        </p:blipFill>
        <p:spPr>
          <a:xfrm>
            <a:off x="-4" y="0"/>
            <a:ext cx="5408024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 rotWithShape="1">
          <a:blip r:embed="rId4">
            <a:alphaModFix/>
          </a:blip>
          <a:srcRect b="0" l="61878" r="0" t="0"/>
          <a:stretch/>
        </p:blipFill>
        <p:spPr>
          <a:xfrm>
            <a:off x="-4" y="0"/>
            <a:ext cx="381925" cy="5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645" y="4840625"/>
            <a:ext cx="1036860" cy="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515142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© Sparx Limited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6916898" y="4753967"/>
            <a:ext cx="1712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F3F3F4"/>
                </a:solidFill>
                <a:latin typeface="DM Sans"/>
                <a:ea typeface="DM Sans"/>
                <a:cs typeface="DM Sans"/>
                <a:sym typeface="DM Sans"/>
              </a:rPr>
              <a:t>www.sparxreader.com</a:t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3F3F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26"/>
          <p:cNvSpPr txBox="1"/>
          <p:nvPr>
            <p:ph type="title"/>
          </p:nvPr>
        </p:nvSpPr>
        <p:spPr>
          <a:xfrm>
            <a:off x="481275" y="1833550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1" type="subTitle"/>
          </p:nvPr>
        </p:nvSpPr>
        <p:spPr>
          <a:xfrm>
            <a:off x="481275" y="2341450"/>
            <a:ext cx="8181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 SemiBold"/>
              <a:buNone/>
              <a:defRPr sz="12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654450" y="-672900"/>
            <a:ext cx="82458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81275" y="368825"/>
            <a:ext cx="818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224E"/>
              </a:buClr>
              <a:buSzPts val="2200"/>
              <a:buFont typeface="DM Sans SemiBold"/>
              <a:buNone/>
              <a:defRPr sz="2200">
                <a:solidFill>
                  <a:srgbClr val="16224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81275" y="1076275"/>
            <a:ext cx="8181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●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ACB"/>
              </a:buClr>
              <a:buSzPts val="1300"/>
              <a:buFont typeface="DM Sans"/>
              <a:buChar char="○"/>
              <a:defRPr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481275" y="1833550"/>
            <a:ext cx="81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Stepping up to lead Sparx Reader</a:t>
            </a:r>
            <a:endParaRPr/>
          </a:p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481275" y="2341450"/>
            <a:ext cx="8181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September 2024</a:t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92758" cy="20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000" y="2768650"/>
            <a:ext cx="3655177" cy="20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256472" y="-81750"/>
            <a:ext cx="802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DD6A9"/>
                </a:solidFill>
                <a:latin typeface="DM Sans"/>
                <a:ea typeface="DM Sans"/>
                <a:cs typeface="DM Sans"/>
                <a:sym typeface="DM Sans"/>
              </a:rPr>
              <a:t>03 - Pre-empting challenges and misconceptions</a:t>
            </a:r>
            <a:endParaRPr b="1" sz="2800">
              <a:solidFill>
                <a:srgbClr val="4DD6A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126875" y="1047975"/>
            <a:ext cx="6312000" cy="3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Early challenges.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Skim reading.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SRP to minutes conversion.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Explain the accuracy measure.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Struggling readers.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Activity Timeline conversations.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Rewards &amp; consequences.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Rationale for offering four books. 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Sparx Reader does not replace the school library!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★"/>
            </a:pPr>
            <a:r>
              <a:rPr lang="en-GB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SLT backing.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6646025" y="110700"/>
            <a:ext cx="2409300" cy="47046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200" u="sng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i="1"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reading, regularly.</a:t>
            </a:r>
            <a:endParaRPr i="1"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training videos.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Decide on the department-wide approach to using the hand in page.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Book computer rooms for tests/first Sparx experience.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Update Heads of Year.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Communicate with all parents.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b="1"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Be ready with answers to common questions.</a:t>
            </a:r>
            <a:endParaRPr b="1"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72700" y="-4800"/>
            <a:ext cx="6573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300">
                <a:solidFill>
                  <a:srgbClr val="4769FA"/>
                </a:solidFill>
                <a:latin typeface="DM Sans"/>
                <a:ea typeface="DM Sans"/>
                <a:cs typeface="DM Sans"/>
                <a:sym typeface="DM Sans"/>
              </a:rPr>
              <a:t>04 - Rewarding, supporting and challenging students</a:t>
            </a:r>
            <a:endParaRPr b="1" sz="2300">
              <a:solidFill>
                <a:srgbClr val="FF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143900" y="1086000"/>
            <a:ext cx="63120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Check completion statistics daily.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Support struggling students at first.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Dedicated catch-ups.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Leaderboards. 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Activity Timeline. 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Identify those who are r</a:t>
            </a: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epeat</a:t>
            </a: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edly</a:t>
            </a: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failing to complete their homework.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Weekly/termly celebrations.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6646025" y="110700"/>
            <a:ext cx="2409300" cy="45669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300" u="sng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i="1"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reading, regularly.</a:t>
            </a:r>
            <a:endParaRPr i="1"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training videos.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Decide on the department-wide approach to using the hand in page.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Book computer rooms for tests/first Sparx experience.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Update Heads of Year.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Communicate with all parents.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Be ready with answers to common questions.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❏"/>
            </a:pPr>
            <a:r>
              <a:rPr b="1" lang="en-GB" sz="1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Check completion statistics daily.</a:t>
            </a:r>
            <a:endParaRPr b="1"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498347" y="110700"/>
            <a:ext cx="8026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464ACB"/>
                </a:solidFill>
                <a:latin typeface="DM Sans"/>
                <a:ea typeface="DM Sans"/>
                <a:cs typeface="DM Sans"/>
                <a:sym typeface="DM Sans"/>
              </a:rPr>
              <a:t>05 - </a:t>
            </a:r>
            <a:r>
              <a:rPr b="1" lang="en-GB" sz="3100">
                <a:solidFill>
                  <a:srgbClr val="464ACB"/>
                </a:solidFill>
                <a:latin typeface="DM Sans"/>
                <a:ea typeface="DM Sans"/>
                <a:cs typeface="DM Sans"/>
                <a:sym typeface="DM Sans"/>
              </a:rPr>
              <a:t>Help and support</a:t>
            </a:r>
            <a:endParaRPr b="1" sz="3100">
              <a:solidFill>
                <a:srgbClr val="464AC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143900" y="1086000"/>
            <a:ext cx="6502200" cy="3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★"/>
            </a:pPr>
            <a:r>
              <a:rPr lang="en-GB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Complete the training videos.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★"/>
            </a:pPr>
            <a:r>
              <a:rPr lang="en-GB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 all and any questions you might have, visit the Support Centre for a whole range of articles, e.g.: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DD6A9"/>
              </a:buClr>
              <a:buSzPts val="1200"/>
              <a:buFont typeface="DM Sans"/>
              <a:buChar char="-"/>
            </a:pPr>
            <a:r>
              <a:rPr i="1" lang="en-GB" sz="1200">
                <a:solidFill>
                  <a:srgbClr val="4DD6A9"/>
                </a:solidFill>
                <a:latin typeface="DM Sans"/>
                <a:ea typeface="DM Sans"/>
                <a:cs typeface="DM Sans"/>
                <a:sym typeface="DM Sans"/>
              </a:rPr>
              <a:t>‘Why doesn’t Sparx Reader have much non-fiction?’</a:t>
            </a:r>
            <a:endParaRPr i="1" sz="1200">
              <a:solidFill>
                <a:srgbClr val="4DD6A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DD6A9"/>
              </a:buClr>
              <a:buSzPts val="1200"/>
              <a:buFont typeface="DM Sans"/>
              <a:buChar char="-"/>
            </a:pPr>
            <a:r>
              <a:rPr i="1" lang="en-GB" sz="1200">
                <a:solidFill>
                  <a:srgbClr val="4DD6A9"/>
                </a:solidFill>
                <a:latin typeface="DM Sans"/>
                <a:ea typeface="DM Sans"/>
                <a:cs typeface="DM Sans"/>
                <a:sym typeface="DM Sans"/>
              </a:rPr>
              <a:t>‘Students and book choice’</a:t>
            </a:r>
            <a:endParaRPr i="1" sz="1200">
              <a:solidFill>
                <a:srgbClr val="4DD6A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DD6A9"/>
              </a:buClr>
              <a:buSzPts val="1200"/>
              <a:buFont typeface="DM Sans"/>
              <a:buChar char="-"/>
            </a:pPr>
            <a:r>
              <a:rPr i="1" lang="en-GB" sz="1200">
                <a:solidFill>
                  <a:srgbClr val="4DD6A9"/>
                </a:solidFill>
                <a:latin typeface="DM Sans"/>
                <a:ea typeface="DM Sans"/>
                <a:cs typeface="DM Sans"/>
                <a:sym typeface="DM Sans"/>
              </a:rPr>
              <a:t>‘Books with mature themes’</a:t>
            </a:r>
            <a:endParaRPr i="1" sz="1200">
              <a:solidFill>
                <a:srgbClr val="4DD6A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DD6A9"/>
              </a:buClr>
              <a:buSzPts val="1200"/>
              <a:buFont typeface="DM Sans"/>
              <a:buChar char="-"/>
            </a:pPr>
            <a:r>
              <a:rPr i="1" lang="en-GB" sz="1200">
                <a:solidFill>
                  <a:srgbClr val="4DD6A9"/>
                </a:solidFill>
                <a:latin typeface="DM Sans"/>
                <a:ea typeface="DM Sans"/>
                <a:cs typeface="DM Sans"/>
                <a:sym typeface="DM Sans"/>
              </a:rPr>
              <a:t>‘How does Sparx Reader support lower-attaining students?’</a:t>
            </a:r>
            <a:endParaRPr i="1" sz="1200">
              <a:solidFill>
                <a:srgbClr val="4DD6A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★"/>
            </a:pPr>
            <a:r>
              <a:rPr lang="en-GB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You can contact us directly in the support centre too.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★"/>
            </a:pPr>
            <a:r>
              <a:rPr lang="en-GB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Book in time with your dedicated success coach.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★"/>
            </a:pPr>
            <a:r>
              <a:rPr lang="en-GB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Watch Donal Hale at Trinity Academy Leeds talk about how he implemented Sparx Reader.</a:t>
            </a:r>
            <a:endParaRPr sz="15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★"/>
            </a:pPr>
            <a:r>
              <a:rPr lang="en-GB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Browse the other webinars and the case studies for more detail on lots of topics.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★"/>
            </a:pPr>
            <a:r>
              <a:rPr lang="en-GB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Reading Matters.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6646025" y="110700"/>
            <a:ext cx="2409300" cy="45669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200" u="sng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i="1"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reading, regularly.</a:t>
            </a:r>
            <a:endParaRPr i="1"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training videos.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Decide on the department-wide approach to using the hand in page.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Book computer rooms for tests/first Sparx experience.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Update Heads of Year.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Communicate with all parents.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Be ready with answers to common questions.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Check completion statistics daily.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b="1"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Familiarise yourself with the support centre.</a:t>
            </a:r>
            <a:endParaRPr b="1"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3367350" y="163500"/>
            <a:ext cx="2409300" cy="45669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200" u="sng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i="1"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reading, regularly.</a:t>
            </a:r>
            <a:endParaRPr i="1"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training videos.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Decide on the department-wide approach to using the hand in page.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Book computer rooms for tests/first Sparx experience.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Update Heads of Year.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Communicate with all parents.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Be ready with answers to common questions.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Check completion statistics daily.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❏"/>
            </a:pPr>
            <a:r>
              <a:rPr b="1" lang="en-GB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Familiarise yourself with the support centre.</a:t>
            </a:r>
            <a:endParaRPr b="1"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498347" y="110700"/>
            <a:ext cx="8026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16224E"/>
                </a:solidFill>
                <a:latin typeface="DM Sans"/>
                <a:ea typeface="DM Sans"/>
                <a:cs typeface="DM Sans"/>
                <a:sym typeface="DM Sans"/>
              </a:rPr>
              <a:t>Aims</a:t>
            </a:r>
            <a:r>
              <a:rPr b="1" lang="en-GB" sz="3100">
                <a:solidFill>
                  <a:srgbClr val="16224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100">
              <a:solidFill>
                <a:srgbClr val="16224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220600" y="1091400"/>
            <a:ext cx="87312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1828850" y="1671300"/>
            <a:ext cx="5365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2" name="Google Shape;192;p29"/>
          <p:cNvSpPr txBox="1"/>
          <p:nvPr>
            <p:ph idx="4294967295" type="body"/>
          </p:nvPr>
        </p:nvSpPr>
        <p:spPr>
          <a:xfrm>
            <a:off x="481275" y="1076275"/>
            <a:ext cx="81816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★"/>
            </a:pPr>
            <a:r>
              <a:rPr lang="en-GB" sz="1800">
                <a:solidFill>
                  <a:schemeClr val="lt1"/>
                </a:solidFill>
              </a:rPr>
              <a:t>To understand the core tenets of Sparx Reader, </a:t>
            </a:r>
            <a:r>
              <a:rPr lang="en-GB" sz="1800">
                <a:solidFill>
                  <a:srgbClr val="00FFFF"/>
                </a:solidFill>
              </a:rPr>
              <a:t>so that you are able to communicate the central messages to key stakeholders in your school.</a:t>
            </a:r>
            <a:endParaRPr sz="1800">
              <a:solidFill>
                <a:srgbClr val="00FFFF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★"/>
            </a:pPr>
            <a:r>
              <a:rPr lang="en-GB" sz="1800">
                <a:solidFill>
                  <a:schemeClr val="lt1"/>
                </a:solidFill>
              </a:rPr>
              <a:t>To know the best routes for </a:t>
            </a:r>
            <a:r>
              <a:rPr lang="en-GB" sz="1800">
                <a:solidFill>
                  <a:schemeClr val="lt1"/>
                </a:solidFill>
              </a:rPr>
              <a:t>training</a:t>
            </a:r>
            <a:r>
              <a:rPr lang="en-GB" sz="1800">
                <a:solidFill>
                  <a:schemeClr val="lt1"/>
                </a:solidFill>
              </a:rPr>
              <a:t> staff and getting pupils set up with Sparx Reader, </a:t>
            </a:r>
            <a:r>
              <a:rPr lang="en-GB" sz="1800">
                <a:solidFill>
                  <a:srgbClr val="00FFFF"/>
                </a:solidFill>
              </a:rPr>
              <a:t>so that you can develop a solid early-implementation strategy that will endure.</a:t>
            </a:r>
            <a:endParaRPr sz="1800">
              <a:solidFill>
                <a:srgbClr val="00FFFF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★"/>
            </a:pPr>
            <a:r>
              <a:rPr lang="en-GB" sz="1800">
                <a:solidFill>
                  <a:schemeClr val="lt1"/>
                </a:solidFill>
              </a:rPr>
              <a:t>To pre-empt any pinch points and challenges, </a:t>
            </a:r>
            <a:r>
              <a:rPr lang="en-GB" sz="1800">
                <a:solidFill>
                  <a:srgbClr val="00FFFF"/>
                </a:solidFill>
              </a:rPr>
              <a:t>so that you are confident in tackling any issues.</a:t>
            </a:r>
            <a:endParaRPr sz="1800">
              <a:solidFill>
                <a:srgbClr val="00FFFF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★"/>
            </a:pPr>
            <a:r>
              <a:rPr lang="en-GB" sz="1800">
                <a:solidFill>
                  <a:schemeClr val="lt1"/>
                </a:solidFill>
              </a:rPr>
              <a:t>To understand how Sparx Reader fits into your school’s pre-existing reward and consequence policies, </a:t>
            </a:r>
            <a:r>
              <a:rPr lang="en-GB" sz="1800">
                <a:solidFill>
                  <a:srgbClr val="00FFFF"/>
                </a:solidFill>
              </a:rPr>
              <a:t>so that there is consistency with all homework.</a:t>
            </a:r>
            <a:endParaRPr sz="1800">
              <a:solidFill>
                <a:srgbClr val="00FFFF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★"/>
            </a:pPr>
            <a:r>
              <a:rPr lang="en-GB" sz="1800">
                <a:solidFill>
                  <a:schemeClr val="lt1"/>
                </a:solidFill>
              </a:rPr>
              <a:t>To create a list of practical to-dos, </a:t>
            </a:r>
            <a:r>
              <a:rPr lang="en-GB" sz="1800">
                <a:solidFill>
                  <a:srgbClr val="00FFFF"/>
                </a:solidFill>
              </a:rPr>
              <a:t>so that your life as Sparx Reader Lead is as smooth as possible.</a:t>
            </a:r>
            <a:endParaRPr sz="18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1534825" y="382650"/>
            <a:ext cx="634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40"/>
              <a:t>Stepping Up to Lead Sparx Reader</a:t>
            </a:r>
            <a:endParaRPr sz="26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40"/>
          </a:p>
        </p:txBody>
      </p:sp>
      <p:sp>
        <p:nvSpPr>
          <p:cNvPr id="198" name="Google Shape;198;p30"/>
          <p:cNvSpPr/>
          <p:nvPr/>
        </p:nvSpPr>
        <p:spPr>
          <a:xfrm>
            <a:off x="2308438" y="1449625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2290058" y="1459200"/>
            <a:ext cx="1365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b="1" sz="2000">
              <a:solidFill>
                <a:srgbClr val="FF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2299450" y="2138628"/>
            <a:ext cx="136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Getting your team and your students set up</a:t>
            </a:r>
            <a:endParaRPr b="1" sz="1300">
              <a:solidFill>
                <a:srgbClr val="FF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3936913" y="1449625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5565388" y="1449625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7193863" y="1449625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 txBox="1"/>
          <p:nvPr/>
        </p:nvSpPr>
        <p:spPr>
          <a:xfrm>
            <a:off x="3930740" y="1459200"/>
            <a:ext cx="781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4DD6A9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b="1" sz="3100">
              <a:solidFill>
                <a:srgbClr val="4DD6A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3922517" y="2138625"/>
            <a:ext cx="1566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4DD6A9"/>
                </a:solidFill>
                <a:latin typeface="DM Sans"/>
                <a:ea typeface="DM Sans"/>
                <a:cs typeface="DM Sans"/>
                <a:sym typeface="DM Sans"/>
              </a:rPr>
              <a:t>Pre-empting challenges and misconceptions</a:t>
            </a:r>
            <a:endParaRPr b="1" sz="1300">
              <a:solidFill>
                <a:srgbClr val="4DD6A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5556388" y="1459200"/>
            <a:ext cx="1365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4769FA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 b="1" sz="3100">
              <a:solidFill>
                <a:srgbClr val="4769F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5556393" y="2138621"/>
            <a:ext cx="1365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4769FA"/>
                </a:solidFill>
                <a:latin typeface="DM Sans"/>
                <a:ea typeface="DM Sans"/>
                <a:cs typeface="DM Sans"/>
                <a:sym typeface="DM Sans"/>
              </a:rPr>
              <a:t>Rewarding, supporting and challenging students</a:t>
            </a:r>
            <a:endParaRPr b="1" sz="1300">
              <a:solidFill>
                <a:srgbClr val="4769F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7184863" y="1459200"/>
            <a:ext cx="1365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8500DB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 b="1" sz="3100">
              <a:solidFill>
                <a:srgbClr val="8500D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7193875" y="2138625"/>
            <a:ext cx="1566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8500DB"/>
                </a:solidFill>
                <a:latin typeface="DM Sans"/>
                <a:ea typeface="DM Sans"/>
                <a:cs typeface="DM Sans"/>
                <a:sym typeface="DM Sans"/>
              </a:rPr>
              <a:t>Getting help and support with Sparx Reader</a:t>
            </a:r>
            <a:endParaRPr b="1" sz="1300">
              <a:solidFill>
                <a:srgbClr val="8500D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30"/>
          <p:cNvSpPr/>
          <p:nvPr/>
        </p:nvSpPr>
        <p:spPr>
          <a:xfrm>
            <a:off x="679963" y="1449625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666385" y="1459200"/>
            <a:ext cx="1365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210D4A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b="1" sz="2000">
              <a:solidFill>
                <a:srgbClr val="210D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670975" y="2136378"/>
            <a:ext cx="136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10D4A"/>
                </a:solidFill>
                <a:latin typeface="DM Sans"/>
                <a:ea typeface="DM Sans"/>
                <a:cs typeface="DM Sans"/>
                <a:sym typeface="DM Sans"/>
              </a:rPr>
              <a:t>Understanding</a:t>
            </a:r>
            <a:r>
              <a:rPr b="1" lang="en-GB" sz="1200">
                <a:solidFill>
                  <a:srgbClr val="210D4A"/>
                </a:solidFill>
                <a:latin typeface="DM Sans"/>
                <a:ea typeface="DM Sans"/>
                <a:cs typeface="DM Sans"/>
                <a:sym typeface="DM Sans"/>
              </a:rPr>
              <a:t> Sparx Reader: the ‘headlines’</a:t>
            </a:r>
            <a:endParaRPr b="1" sz="1200">
              <a:solidFill>
                <a:srgbClr val="210D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498347" y="110700"/>
            <a:ext cx="8026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16224E"/>
                </a:solidFill>
                <a:latin typeface="DM Sans"/>
                <a:ea typeface="DM Sans"/>
                <a:cs typeface="DM Sans"/>
                <a:sym typeface="DM Sans"/>
              </a:rPr>
              <a:t>Setting the scene </a:t>
            </a:r>
            <a:endParaRPr b="1" sz="3100">
              <a:solidFill>
                <a:srgbClr val="16224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220600" y="1091400"/>
            <a:ext cx="87312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220600" y="1192425"/>
            <a:ext cx="8558700" cy="3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2178913" y="1410750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2169925" y="2099753"/>
            <a:ext cx="136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Reading demands at secondary level </a:t>
            </a:r>
            <a:endParaRPr b="1" sz="1300">
              <a:solidFill>
                <a:srgbClr val="FF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3807388" y="1410750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5435863" y="1410750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1"/>
          <p:cNvSpPr/>
          <p:nvPr/>
        </p:nvSpPr>
        <p:spPr>
          <a:xfrm>
            <a:off x="7064338" y="1410750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3792992" y="2099750"/>
            <a:ext cx="156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4DD6A9"/>
                </a:solidFill>
                <a:latin typeface="DM Sans"/>
                <a:ea typeface="DM Sans"/>
                <a:cs typeface="DM Sans"/>
                <a:sym typeface="DM Sans"/>
              </a:rPr>
              <a:t>Reading habits in young people</a:t>
            </a:r>
            <a:endParaRPr b="1" sz="1300">
              <a:solidFill>
                <a:srgbClr val="4DD6A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7131543" y="2099746"/>
            <a:ext cx="136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4769FA"/>
                </a:solidFill>
                <a:latin typeface="DM Sans"/>
                <a:ea typeface="DM Sans"/>
                <a:cs typeface="DM Sans"/>
                <a:sym typeface="DM Sans"/>
              </a:rPr>
              <a:t>Reading for pleasure</a:t>
            </a:r>
            <a:endParaRPr b="1" sz="1300">
              <a:solidFill>
                <a:srgbClr val="4769F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550438" y="1410750"/>
            <a:ext cx="1499400" cy="2322000"/>
          </a:xfrm>
          <a:prstGeom prst="roundRect">
            <a:avLst>
              <a:gd fmla="val 3338" name="adj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6600000" dist="952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"/>
          <p:cNvSpPr txBox="1"/>
          <p:nvPr/>
        </p:nvSpPr>
        <p:spPr>
          <a:xfrm>
            <a:off x="541450" y="2097503"/>
            <a:ext cx="1365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210D4A"/>
                </a:solidFill>
                <a:latin typeface="DM Sans"/>
                <a:ea typeface="DM Sans"/>
                <a:cs typeface="DM Sans"/>
                <a:sym typeface="DM Sans"/>
              </a:rPr>
              <a:t>The life of an English teacher</a:t>
            </a:r>
            <a:endParaRPr b="1" sz="1300">
              <a:solidFill>
                <a:srgbClr val="210D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5503068" y="2099746"/>
            <a:ext cx="136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464ACB"/>
                </a:solidFill>
                <a:latin typeface="DM Sans"/>
                <a:ea typeface="DM Sans"/>
                <a:cs typeface="DM Sans"/>
                <a:sym typeface="DM Sans"/>
              </a:rPr>
              <a:t>Reading</a:t>
            </a:r>
            <a:r>
              <a:rPr b="1" lang="en-GB" sz="1300">
                <a:solidFill>
                  <a:srgbClr val="464ACB"/>
                </a:solidFill>
                <a:latin typeface="DM Sans"/>
                <a:ea typeface="DM Sans"/>
                <a:cs typeface="DM Sans"/>
                <a:sym typeface="DM Sans"/>
              </a:rPr>
              <a:t> homeworks</a:t>
            </a:r>
            <a:endParaRPr b="1" sz="1300">
              <a:solidFill>
                <a:srgbClr val="464AC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498347" y="110700"/>
            <a:ext cx="8026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16224E"/>
                </a:solidFill>
                <a:latin typeface="DM Sans"/>
                <a:ea typeface="DM Sans"/>
                <a:cs typeface="DM Sans"/>
                <a:sym typeface="DM Sans"/>
              </a:rPr>
              <a:t>01 - The Sparx Reader ‘headlines’  </a:t>
            </a:r>
            <a:endParaRPr b="1" sz="2900">
              <a:solidFill>
                <a:srgbClr val="16224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220600" y="1091400"/>
            <a:ext cx="61998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220600" y="1091400"/>
            <a:ext cx="6199800" cy="3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Gives pupils the chance to practise careful, meaningful and attentive reading, </a:t>
            </a:r>
            <a:r>
              <a:rPr i="1"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regularly</a:t>
            </a:r>
            <a:r>
              <a:rPr i="1"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Lets pupils know when they </a:t>
            </a: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have</a:t>
            </a: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been reading </a:t>
            </a: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successfully</a:t>
            </a: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Levels the playing field for readers of all abilities.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Gives teachers unparalleled visibility into time spent, amount read and accuracy.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6664025" y="110700"/>
            <a:ext cx="2409300" cy="45669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300" u="sng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b="1" i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</a:t>
            </a:r>
            <a:r>
              <a:rPr b="1" i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reading</a:t>
            </a:r>
            <a:r>
              <a:rPr b="1" i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, regularly.</a:t>
            </a:r>
            <a:endParaRPr b="1" i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 b="6820" l="19292" r="5784" t="8877"/>
          <a:stretch/>
        </p:blipFill>
        <p:spPr>
          <a:xfrm>
            <a:off x="384988" y="2351950"/>
            <a:ext cx="5530426" cy="23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498349" y="110700"/>
            <a:ext cx="5993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02 - Getting </a:t>
            </a:r>
            <a:r>
              <a:rPr b="1" lang="en-GB" sz="3100" u="sng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teachers</a:t>
            </a: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 set up</a:t>
            </a:r>
            <a:endParaRPr b="1" sz="3100">
              <a:solidFill>
                <a:srgbClr val="FF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144050" y="1365000"/>
            <a:ext cx="6347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essential training videos.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6646025" y="110700"/>
            <a:ext cx="2409300" cy="45669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i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reading, regularly.</a:t>
            </a:r>
            <a:endParaRPr i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b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training videos.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9" name="Google Shape;249;p33"/>
          <p:cNvPicPr preferRelativeResize="0"/>
          <p:nvPr/>
        </p:nvPicPr>
        <p:blipFill rotWithShape="1">
          <a:blip r:embed="rId4">
            <a:alphaModFix/>
          </a:blip>
          <a:srcRect b="28440" l="0" r="0" t="6864"/>
          <a:stretch/>
        </p:blipFill>
        <p:spPr>
          <a:xfrm>
            <a:off x="415117" y="2374542"/>
            <a:ext cx="5447226" cy="22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951" y="2239608"/>
            <a:ext cx="4728847" cy="269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498349" y="110700"/>
            <a:ext cx="5993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02 - Getting </a:t>
            </a:r>
            <a:r>
              <a:rPr b="1" lang="en-GB" sz="3100" u="sng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teachers</a:t>
            </a: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 set up</a:t>
            </a:r>
            <a:endParaRPr b="1" sz="3100">
              <a:solidFill>
                <a:srgbClr val="FF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143925" y="1121475"/>
            <a:ext cx="63474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 your department-wide </a:t>
            </a: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strategy</a:t>
            </a: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for showing classes the h</a:t>
            </a: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and in page every lesson: 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-Who to focus on, and why?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-What kinds of conversations should be had?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Insist on 100% completion.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★"/>
            </a:pPr>
            <a:r>
              <a:rPr lang="en-GB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Leaderboards: at class, year group &amp; school levels.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58" name="Google Shape;2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889525"/>
            <a:ext cx="7271101" cy="40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4"/>
          <p:cNvSpPr txBox="1"/>
          <p:nvPr/>
        </p:nvSpPr>
        <p:spPr>
          <a:xfrm>
            <a:off x="6646025" y="110700"/>
            <a:ext cx="2409300" cy="45669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i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reading, regularly.</a:t>
            </a:r>
            <a:endParaRPr i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training videos.</a:t>
            </a:r>
            <a:endParaRPr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b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Decide on the department-wide approach to using the hand in page.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498349" y="110700"/>
            <a:ext cx="5993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02 - Getting </a:t>
            </a:r>
            <a:r>
              <a:rPr b="1" lang="en-GB" sz="3100" u="sng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students</a:t>
            </a: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 set up</a:t>
            </a:r>
            <a:endParaRPr b="1" sz="3100">
              <a:solidFill>
                <a:srgbClr val="FF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144050" y="1035500"/>
            <a:ext cx="63474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Make sure that any year groups/individuals new to Sparx Reader have a computer room for their tests.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Report issues with access/ device availability.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Devote lesson time to familiarisation. 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Insist on 100% completion.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start of year assemblies to set expectations.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Get </a:t>
            </a: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Heads of Year </a:t>
            </a: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involved. 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★"/>
            </a:pP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GB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tudent-facing explainer video.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6646025" y="110700"/>
            <a:ext cx="2409300" cy="45669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i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reading, regularly.</a:t>
            </a:r>
            <a:endParaRPr i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training videos.</a:t>
            </a:r>
            <a:endParaRPr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Decide on the department-wide approach to using the hand in page.</a:t>
            </a:r>
            <a:endParaRPr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b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Book computer rooms for tests/first Sparx experience.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b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Update Heads of Year.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/>
          <p:nvPr/>
        </p:nvSpPr>
        <p:spPr>
          <a:xfrm>
            <a:off x="0" y="0"/>
            <a:ext cx="91440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36"/>
          <p:cNvSpPr txBox="1"/>
          <p:nvPr/>
        </p:nvSpPr>
        <p:spPr>
          <a:xfrm>
            <a:off x="498349" y="110700"/>
            <a:ext cx="5993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02 - Getting </a:t>
            </a:r>
            <a:r>
              <a:rPr b="1" lang="en-GB" sz="3100" u="sng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parents</a:t>
            </a:r>
            <a:r>
              <a:rPr b="1" lang="en-GB" sz="3100">
                <a:solidFill>
                  <a:srgbClr val="FF00FF"/>
                </a:solidFill>
                <a:latin typeface="DM Sans"/>
                <a:ea typeface="DM Sans"/>
                <a:cs typeface="DM Sans"/>
                <a:sym typeface="DM Sans"/>
              </a:rPr>
              <a:t> set up</a:t>
            </a:r>
            <a:endParaRPr b="1" sz="3100">
              <a:solidFill>
                <a:srgbClr val="FF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220125" y="1121475"/>
            <a:ext cx="6347400" cy="3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★"/>
            </a:pPr>
            <a:r>
              <a:rPr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our email/letter templates to communicate with parents.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★"/>
            </a:pPr>
            <a:r>
              <a:rPr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Keep the messaging the same with parents as you would with students: </a:t>
            </a:r>
            <a:r>
              <a:rPr lang="en-GB"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 practise careful, meaningful and attentive reading, </a:t>
            </a:r>
            <a:r>
              <a:rPr i="1" lang="en-GB"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regularly.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★"/>
            </a:pPr>
            <a:r>
              <a:rPr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Parents can see their children’s homework via the Parent Portal link in the </a:t>
            </a:r>
            <a:r>
              <a:rPr b="1"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Sparx Maths</a:t>
            </a:r>
            <a:r>
              <a:rPr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weekly email.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★"/>
            </a:pPr>
            <a:r>
              <a:rPr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our parent-facing videos to educate parents. 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★"/>
            </a:pPr>
            <a:r>
              <a:rPr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Consider setting up a system for keeping parents updated.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6646025" y="110700"/>
            <a:ext cx="2409300" cy="4566900"/>
          </a:xfrm>
          <a:prstGeom prst="rect">
            <a:avLst/>
          </a:prstGeom>
          <a:solidFill>
            <a:srgbClr val="4DD6A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 u="sng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Reader Lead Practicalities: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Keep the Sparx Reader messaging simple: </a:t>
            </a:r>
            <a:r>
              <a:rPr i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practise careful, meaningful and attentive reading, regularly.</a:t>
            </a:r>
            <a:endParaRPr i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Ensure your whole team has watched the training videos.</a:t>
            </a:r>
            <a:endParaRPr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Decide on the department-wide approach to using the hand in page.</a:t>
            </a:r>
            <a:endParaRPr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Book computer rooms for tests/first Sparx experience.</a:t>
            </a:r>
            <a:endParaRPr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Update Heads of Year.</a:t>
            </a:r>
            <a:endParaRPr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DM Sans"/>
              <a:buChar char="❏"/>
            </a:pPr>
            <a:r>
              <a:rPr b="1" lang="en-GB" sz="1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Communicate with all parents.</a:t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