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omments/modernComment_10E_82EF6295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70" r:id="rId8"/>
    <p:sldId id="271" r:id="rId9"/>
    <p:sldId id="272" r:id="rId10"/>
    <p:sldId id="275" r:id="rId11"/>
    <p:sldId id="277" r:id="rId12"/>
    <p:sldId id="278" r:id="rId13"/>
    <p:sldId id="281" r:id="rId14"/>
    <p:sldId id="284" r:id="rId15"/>
    <p:sldId id="288" r:id="rId16"/>
    <p:sldId id="293" r:id="rId17"/>
    <p:sldId id="296" r:id="rId18"/>
    <p:sldId id="299" r:id="rId19"/>
    <p:sldId id="300" r:id="rId20"/>
    <p:sldId id="302" r:id="rId21"/>
    <p:sldId id="303" r:id="rId22"/>
    <p:sldId id="266" r:id="rId23"/>
    <p:sldId id="267" r:id="rId24"/>
    <p:sldId id="268" r:id="rId25"/>
    <p:sldId id="269" r:id="rId26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536" userDrawn="1">
          <p15:clr>
            <a:srgbClr val="A4A3A4"/>
          </p15:clr>
        </p15:guide>
        <p15:guide id="2" pos="2332" userDrawn="1">
          <p15:clr>
            <a:srgbClr val="A4A3A4"/>
          </p15:clr>
        </p15:guide>
        <p15:guide id="3" orient="horz" pos="3368" userDrawn="1">
          <p15:clr>
            <a:srgbClr val="A4A3A4"/>
          </p15:clr>
        </p15:guide>
        <p15:guide id="4" orient="horz" pos="968" userDrawn="1">
          <p15:clr>
            <a:srgbClr val="A4A3A4"/>
          </p15:clr>
        </p15:guide>
        <p15:guide id="5" orient="horz" pos="6200" userDrawn="1">
          <p15:clr>
            <a:srgbClr val="A4A3A4"/>
          </p15:clr>
        </p15:guide>
        <p15:guide id="6" pos="412" userDrawn="1">
          <p15:clr>
            <a:srgbClr val="A4A3A4"/>
          </p15:clr>
        </p15:guide>
        <p15:guide id="7" pos="2428" userDrawn="1">
          <p15:clr>
            <a:srgbClr val="A4A3A4"/>
          </p15:clr>
        </p15:guide>
        <p15:guide id="8" pos="4348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340A4C14-1BBD-3131-93F2-CA969B60699F}" name="Vera KWARA" initials="VK" userId="S::vera.kwara@wfp.org::038d1f2a-25eb-4cd8-8190-4850dc4127bc" providerId="AD"/>
  <p188:author id="{3D0A706B-AB6E-4E14-254D-4B0070E0F5CA}" name="Sarah BARNHART" initials="SB" userId="S::sarah.barnhart@wfp.org::b53cb8e2-16d7-4f66-beee-f73940b799c8" providerId="AD"/>
  <p188:author id="{A8883A78-403C-1F43-E888-A3E8E07026AD}" name="Mdathiru ABUBAKAR" initials="MR" userId="S::mdathiru.abubakar@wfp.org::04699b1e-b368-44f3-aa63-cedfa4b6369b" providerId="AD"/>
  <p188:author id="{7B4011F6-C5B7-A759-CD9B-DB1275BEB093}" name="Eve CHALIFOUR" initials="" userId="S::eve.chalifour@wfp.org::8e56e94a-3985-474c-904d-6a41420defc1" providerId="AD"/>
  <p188:author id="{CAAFBAFF-3BA1-69E9-AE21-D1E62F5DCFB8}" name="Lorena BRAZ" initials="" userId="S::lorena.braz@wfp.org::fafedba6-e831-4a82-b6fd-349356a3fbb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0054"/>
    <a:srgbClr val="002F5A"/>
    <a:srgbClr val="0080C3"/>
    <a:srgbClr val="BD612B"/>
    <a:srgbClr val="E6E9EE"/>
    <a:srgbClr val="189D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98A573-9118-463E-B624-C3F0F255359F}" v="1" dt="2026-09-10T08:08:55.71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1572" y="80"/>
      </p:cViewPr>
      <p:guideLst>
        <p:guide orient="horz" pos="536"/>
        <p:guide pos="2332"/>
        <p:guide orient="horz" pos="3368"/>
        <p:guide orient="horz" pos="968"/>
        <p:guide orient="horz" pos="6200"/>
        <p:guide pos="412"/>
        <p:guide pos="2428"/>
        <p:guide pos="43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guy AJAS" userId="S::tanguy.ajas@wfp.org::54237f2c-ab83-4771-b2c3-22ee25fc7bc9" providerId="AD" clId="Web-{3CB6418B-DA16-6573-9175-40868BBF3877}"/>
    <pc:docChg chg="modSld">
      <pc:chgData name="Tanguy AJAS" userId="S::tanguy.ajas@wfp.org::54237f2c-ab83-4771-b2c3-22ee25fc7bc9" providerId="AD" clId="Web-{3CB6418B-DA16-6573-9175-40868BBF3877}" dt="2026-09-07T20:02:36.129" v="552" actId="20577"/>
      <pc:docMkLst>
        <pc:docMk/>
      </pc:docMkLst>
      <pc:sldChg chg="modSp">
        <pc:chgData name="Tanguy AJAS" userId="S::tanguy.ajas@wfp.org::54237f2c-ab83-4771-b2c3-22ee25fc7bc9" providerId="AD" clId="Web-{3CB6418B-DA16-6573-9175-40868BBF3877}" dt="2026-09-07T18:53:55.200" v="35" actId="20577"/>
        <pc:sldMkLst>
          <pc:docMk/>
          <pc:sldMk cId="0" sldId="256"/>
        </pc:sldMkLst>
        <pc:spChg chg="mod">
          <ac:chgData name="Tanguy AJAS" userId="S::tanguy.ajas@wfp.org::54237f2c-ab83-4771-b2c3-22ee25fc7bc9" providerId="AD" clId="Web-{3CB6418B-DA16-6573-9175-40868BBF3877}" dt="2026-09-07T18:53:31.310" v="7" actId="20577"/>
          <ac:spMkLst>
            <pc:docMk/>
            <pc:sldMk cId="0" sldId="256"/>
            <ac:spMk id="11" creationId="{00000000-0000-0000-0000-000000000000}"/>
          </ac:spMkLst>
        </pc:spChg>
        <pc:spChg chg="mod">
          <ac:chgData name="Tanguy AJAS" userId="S::tanguy.ajas@wfp.org::54237f2c-ab83-4771-b2c3-22ee25fc7bc9" providerId="AD" clId="Web-{3CB6418B-DA16-6573-9175-40868BBF3877}" dt="2026-09-07T18:53:55.200" v="35" actId="20577"/>
          <ac:spMkLst>
            <pc:docMk/>
            <pc:sldMk cId="0" sldId="256"/>
            <ac:spMk id="13" creationId="{AA9575D5-BA9E-44C8-A923-B5C3C048B434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1:04.912" v="259"/>
        <pc:sldMkLst>
          <pc:docMk/>
          <pc:sldMk cId="0" sldId="258"/>
        </pc:sldMkLst>
        <pc:graphicFrameChg chg="mod modGraphic">
          <ac:chgData name="Tanguy AJAS" userId="S::tanguy.ajas@wfp.org::54237f2c-ab83-4771-b2c3-22ee25fc7bc9" providerId="AD" clId="Web-{3CB6418B-DA16-6573-9175-40868BBF3877}" dt="2026-09-07T19:51:04.912" v="259"/>
          <ac:graphicFrameMkLst>
            <pc:docMk/>
            <pc:sldMk cId="0" sldId="258"/>
            <ac:graphicFrameMk id="6" creationId="{027FFC78-FB31-4B54-8250-036CC77B8E50}"/>
          </ac:graphicFrameMkLst>
        </pc:graphicFrameChg>
      </pc:sldChg>
      <pc:sldChg chg="modSp">
        <pc:chgData name="Tanguy AJAS" userId="S::tanguy.ajas@wfp.org::54237f2c-ab83-4771-b2c3-22ee25fc7bc9" providerId="AD" clId="Web-{3CB6418B-DA16-6573-9175-40868BBF3877}" dt="2026-09-07T20:02:16.457" v="550" actId="20577"/>
        <pc:sldMkLst>
          <pc:docMk/>
          <pc:sldMk cId="0" sldId="267"/>
        </pc:sldMkLst>
        <pc:spChg chg="mod">
          <ac:chgData name="Tanguy AJAS" userId="S::tanguy.ajas@wfp.org::54237f2c-ab83-4771-b2c3-22ee25fc7bc9" providerId="AD" clId="Web-{3CB6418B-DA16-6573-9175-40868BBF3877}" dt="2026-09-07T20:02:16.457" v="550" actId="20577"/>
          <ac:spMkLst>
            <pc:docMk/>
            <pc:sldMk cId="0" sldId="267"/>
            <ac:spMk id="6" creationId="{00000000-0000-0000-0000-000000000000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20:02:36.129" v="552" actId="20577"/>
        <pc:sldMkLst>
          <pc:docMk/>
          <pc:sldMk cId="0" sldId="269"/>
        </pc:sldMkLst>
        <pc:spChg chg="mod">
          <ac:chgData name="Tanguy AJAS" userId="S::tanguy.ajas@wfp.org::54237f2c-ab83-4771-b2c3-22ee25fc7bc9" providerId="AD" clId="Web-{3CB6418B-DA16-6573-9175-40868BBF3877}" dt="2026-09-07T20:02:36.129" v="552" actId="20577"/>
          <ac:spMkLst>
            <pc:docMk/>
            <pc:sldMk cId="0" sldId="269"/>
            <ac:spMk id="2" creationId="{00000000-0000-0000-0000-000000000000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1:51.068" v="271" actId="20577"/>
        <pc:sldMkLst>
          <pc:docMk/>
          <pc:sldMk cId="2196726421" sldId="270"/>
        </pc:sldMkLst>
        <pc:spChg chg="mod">
          <ac:chgData name="Tanguy AJAS" userId="S::tanguy.ajas@wfp.org::54237f2c-ab83-4771-b2c3-22ee25fc7bc9" providerId="AD" clId="Web-{3CB6418B-DA16-6573-9175-40868BBF3877}" dt="2026-09-07T19:51:51.068" v="271" actId="20577"/>
          <ac:spMkLst>
            <pc:docMk/>
            <pc:sldMk cId="2196726421" sldId="270"/>
            <ac:spMk id="2" creationId="{69D267DD-8A75-3F9E-0DB3-3E359115FE41}"/>
          </ac:spMkLst>
        </pc:spChg>
        <pc:spChg chg="mod">
          <ac:chgData name="Tanguy AJAS" userId="S::tanguy.ajas@wfp.org::54237f2c-ab83-4771-b2c3-22ee25fc7bc9" providerId="AD" clId="Web-{3CB6418B-DA16-6573-9175-40868BBF3877}" dt="2026-09-07T19:51:36.443" v="269" actId="20577"/>
          <ac:spMkLst>
            <pc:docMk/>
            <pc:sldMk cId="2196726421" sldId="270"/>
            <ac:spMk id="4" creationId="{8FDEEF7A-E2AE-22A5-D218-1B453C48AE18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3:18.490" v="295" actId="20577"/>
        <pc:sldMkLst>
          <pc:docMk/>
          <pc:sldMk cId="2243862592" sldId="271"/>
        </pc:sldMkLst>
        <pc:spChg chg="mod">
          <ac:chgData name="Tanguy AJAS" userId="S::tanguy.ajas@wfp.org::54237f2c-ab83-4771-b2c3-22ee25fc7bc9" providerId="AD" clId="Web-{3CB6418B-DA16-6573-9175-40868BBF3877}" dt="2026-09-07T19:53:18.490" v="295" actId="20577"/>
          <ac:spMkLst>
            <pc:docMk/>
            <pc:sldMk cId="2243862592" sldId="271"/>
            <ac:spMk id="7" creationId="{D7372397-379D-DB5D-6031-AE03B4BDEB45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3:52.193" v="308" actId="20577"/>
        <pc:sldMkLst>
          <pc:docMk/>
          <pc:sldMk cId="3147137486" sldId="272"/>
        </pc:sldMkLst>
        <pc:spChg chg="mod">
          <ac:chgData name="Tanguy AJAS" userId="S::tanguy.ajas@wfp.org::54237f2c-ab83-4771-b2c3-22ee25fc7bc9" providerId="AD" clId="Web-{3CB6418B-DA16-6573-9175-40868BBF3877}" dt="2026-09-07T19:53:36.193" v="305" actId="20577"/>
          <ac:spMkLst>
            <pc:docMk/>
            <pc:sldMk cId="3147137486" sldId="272"/>
            <ac:spMk id="2" creationId="{69D1B48E-0BFC-B7E8-D32F-F14467DE4338}"/>
          </ac:spMkLst>
        </pc:spChg>
        <pc:spChg chg="mod">
          <ac:chgData name="Tanguy AJAS" userId="S::tanguy.ajas@wfp.org::54237f2c-ab83-4771-b2c3-22ee25fc7bc9" providerId="AD" clId="Web-{3CB6418B-DA16-6573-9175-40868BBF3877}" dt="2026-09-07T19:53:52.193" v="308" actId="20577"/>
          <ac:spMkLst>
            <pc:docMk/>
            <pc:sldMk cId="3147137486" sldId="272"/>
            <ac:spMk id="15" creationId="{596C4CC6-3E09-61F6-9EDC-F93FEB31DDDC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5:11.474" v="359"/>
        <pc:sldMkLst>
          <pc:docMk/>
          <pc:sldMk cId="423321742" sldId="277"/>
        </pc:sldMkLst>
        <pc:spChg chg="mod">
          <ac:chgData name="Tanguy AJAS" userId="S::tanguy.ajas@wfp.org::54237f2c-ab83-4771-b2c3-22ee25fc7bc9" providerId="AD" clId="Web-{3CB6418B-DA16-6573-9175-40868BBF3877}" dt="2026-09-07T19:54:52.943" v="328" actId="14100"/>
          <ac:spMkLst>
            <pc:docMk/>
            <pc:sldMk cId="423321742" sldId="277"/>
            <ac:spMk id="2" creationId="{2071C09A-C88B-2AF1-CF64-39621B30BFB8}"/>
          </ac:spMkLst>
        </pc:spChg>
        <pc:graphicFrameChg chg="mod modGraphic">
          <ac:chgData name="Tanguy AJAS" userId="S::tanguy.ajas@wfp.org::54237f2c-ab83-4771-b2c3-22ee25fc7bc9" providerId="AD" clId="Web-{3CB6418B-DA16-6573-9175-40868BBF3877}" dt="2026-09-07T19:55:11.474" v="359"/>
          <ac:graphicFrameMkLst>
            <pc:docMk/>
            <pc:sldMk cId="423321742" sldId="277"/>
            <ac:graphicFrameMk id="3" creationId="{07C5E6A6-D663-B3EE-2F88-1AB983B6501E}"/>
          </ac:graphicFrameMkLst>
        </pc:graphicFrameChg>
      </pc:sldChg>
      <pc:sldChg chg="modSp">
        <pc:chgData name="Tanguy AJAS" userId="S::tanguy.ajas@wfp.org::54237f2c-ab83-4771-b2c3-22ee25fc7bc9" providerId="AD" clId="Web-{3CB6418B-DA16-6573-9175-40868BBF3877}" dt="2026-09-07T19:55:44.365" v="363" actId="20577"/>
        <pc:sldMkLst>
          <pc:docMk/>
          <pc:sldMk cId="2870229763" sldId="278"/>
        </pc:sldMkLst>
        <pc:spChg chg="mod">
          <ac:chgData name="Tanguy AJAS" userId="S::tanguy.ajas@wfp.org::54237f2c-ab83-4771-b2c3-22ee25fc7bc9" providerId="AD" clId="Web-{3CB6418B-DA16-6573-9175-40868BBF3877}" dt="2026-09-07T19:55:44.365" v="363" actId="20577"/>
          <ac:spMkLst>
            <pc:docMk/>
            <pc:sldMk cId="2870229763" sldId="278"/>
            <ac:spMk id="7" creationId="{C675A4CC-67D0-D68C-11B2-CC7935877568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19:56:44.630" v="399"/>
        <pc:sldMkLst>
          <pc:docMk/>
          <pc:sldMk cId="582927982" sldId="281"/>
        </pc:sldMkLst>
        <pc:graphicFrameChg chg="mod modGraphic">
          <ac:chgData name="Tanguy AJAS" userId="S::tanguy.ajas@wfp.org::54237f2c-ab83-4771-b2c3-22ee25fc7bc9" providerId="AD" clId="Web-{3CB6418B-DA16-6573-9175-40868BBF3877}" dt="2026-09-07T19:56:44.630" v="399"/>
          <ac:graphicFrameMkLst>
            <pc:docMk/>
            <pc:sldMk cId="582927982" sldId="281"/>
            <ac:graphicFrameMk id="3" creationId="{5C9FFA6E-A4FD-91BA-FFA3-BA26E5D23553}"/>
          </ac:graphicFrameMkLst>
        </pc:graphicFrameChg>
      </pc:sldChg>
      <pc:sldChg chg="modSp">
        <pc:chgData name="Tanguy AJAS" userId="S::tanguy.ajas@wfp.org::54237f2c-ab83-4771-b2c3-22ee25fc7bc9" providerId="AD" clId="Web-{3CB6418B-DA16-6573-9175-40868BBF3877}" dt="2026-09-07T19:57:26.974" v="414" actId="20577"/>
        <pc:sldMkLst>
          <pc:docMk/>
          <pc:sldMk cId="1714671709" sldId="284"/>
        </pc:sldMkLst>
        <pc:spChg chg="mod">
          <ac:chgData name="Tanguy AJAS" userId="S::tanguy.ajas@wfp.org::54237f2c-ab83-4771-b2c3-22ee25fc7bc9" providerId="AD" clId="Web-{3CB6418B-DA16-6573-9175-40868BBF3877}" dt="2026-09-07T19:57:26.974" v="414" actId="20577"/>
          <ac:spMkLst>
            <pc:docMk/>
            <pc:sldMk cId="1714671709" sldId="284"/>
            <ac:spMk id="19" creationId="{ECE4D626-5C6A-7D06-1C44-BE85DB9F1ED7}"/>
          </ac:spMkLst>
        </pc:spChg>
      </pc:sldChg>
      <pc:sldChg chg="addSp delSp modSp">
        <pc:chgData name="Tanguy AJAS" userId="S::tanguy.ajas@wfp.org::54237f2c-ab83-4771-b2c3-22ee25fc7bc9" providerId="AD" clId="Web-{3CB6418B-DA16-6573-9175-40868BBF3877}" dt="2026-09-07T19:58:37.177" v="450" actId="20577"/>
        <pc:sldMkLst>
          <pc:docMk/>
          <pc:sldMk cId="40895086" sldId="293"/>
        </pc:sldMkLst>
        <pc:spChg chg="mod">
          <ac:chgData name="Tanguy AJAS" userId="S::tanguy.ajas@wfp.org::54237f2c-ab83-4771-b2c3-22ee25fc7bc9" providerId="AD" clId="Web-{3CB6418B-DA16-6573-9175-40868BBF3877}" dt="2026-09-07T19:58:37.177" v="450" actId="20577"/>
          <ac:spMkLst>
            <pc:docMk/>
            <pc:sldMk cId="40895086" sldId="293"/>
            <ac:spMk id="2" creationId="{ECBB78B0-7BA2-2527-4F97-D2CAB57A411B}"/>
          </ac:spMkLst>
        </pc:spChg>
        <pc:spChg chg="add del mod">
          <ac:chgData name="Tanguy AJAS" userId="S::tanguy.ajas@wfp.org::54237f2c-ab83-4771-b2c3-22ee25fc7bc9" providerId="AD" clId="Web-{3CB6418B-DA16-6573-9175-40868BBF3877}" dt="2026-09-07T19:57:58.552" v="437" actId="20577"/>
          <ac:spMkLst>
            <pc:docMk/>
            <pc:sldMk cId="40895086" sldId="293"/>
            <ac:spMk id="7" creationId="{57DFEB32-17BD-60FD-91A6-9E11D31C662F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20:00:38.333" v="478" actId="20577"/>
        <pc:sldMkLst>
          <pc:docMk/>
          <pc:sldMk cId="3565105910" sldId="296"/>
        </pc:sldMkLst>
        <pc:spChg chg="mod">
          <ac:chgData name="Tanguy AJAS" userId="S::tanguy.ajas@wfp.org::54237f2c-ab83-4771-b2c3-22ee25fc7bc9" providerId="AD" clId="Web-{3CB6418B-DA16-6573-9175-40868BBF3877}" dt="2026-09-07T19:59:10.161" v="455" actId="20577"/>
          <ac:spMkLst>
            <pc:docMk/>
            <pc:sldMk cId="3565105910" sldId="296"/>
            <ac:spMk id="2" creationId="{29F42C59-38FF-94EA-69BF-7AB172AD4817}"/>
          </ac:spMkLst>
        </pc:spChg>
        <pc:spChg chg="mod">
          <ac:chgData name="Tanguy AJAS" userId="S::tanguy.ajas@wfp.org::54237f2c-ab83-4771-b2c3-22ee25fc7bc9" providerId="AD" clId="Web-{3CB6418B-DA16-6573-9175-40868BBF3877}" dt="2026-09-07T20:00:38.333" v="478" actId="20577"/>
          <ac:spMkLst>
            <pc:docMk/>
            <pc:sldMk cId="3565105910" sldId="296"/>
            <ac:spMk id="3" creationId="{7BEEB778-3B1B-B2B1-93B4-BEDD39B6005A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20:00:52.692" v="483" actId="20577"/>
        <pc:sldMkLst>
          <pc:docMk/>
          <pc:sldMk cId="768939106" sldId="299"/>
        </pc:sldMkLst>
        <pc:spChg chg="mod">
          <ac:chgData name="Tanguy AJAS" userId="S::tanguy.ajas@wfp.org::54237f2c-ab83-4771-b2c3-22ee25fc7bc9" providerId="AD" clId="Web-{3CB6418B-DA16-6573-9175-40868BBF3877}" dt="2026-09-07T20:00:52.692" v="483" actId="20577"/>
          <ac:spMkLst>
            <pc:docMk/>
            <pc:sldMk cId="768939106" sldId="299"/>
            <ac:spMk id="7" creationId="{E61976A6-E076-97D6-A1A8-AA4A0F3AD567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20:01:42.004" v="542" actId="20577"/>
        <pc:sldMkLst>
          <pc:docMk/>
          <pc:sldMk cId="625844222" sldId="300"/>
        </pc:sldMkLst>
        <pc:spChg chg="mod">
          <ac:chgData name="Tanguy AJAS" userId="S::tanguy.ajas@wfp.org::54237f2c-ab83-4771-b2c3-22ee25fc7bc9" providerId="AD" clId="Web-{3CB6418B-DA16-6573-9175-40868BBF3877}" dt="2026-09-07T20:01:11.161" v="500" actId="20577"/>
          <ac:spMkLst>
            <pc:docMk/>
            <pc:sldMk cId="625844222" sldId="300"/>
            <ac:spMk id="2" creationId="{AD345CD0-A86C-F3E3-19F5-C4E5FE9EB59D}"/>
          </ac:spMkLst>
        </pc:spChg>
        <pc:spChg chg="mod">
          <ac:chgData name="Tanguy AJAS" userId="S::tanguy.ajas@wfp.org::54237f2c-ab83-4771-b2c3-22ee25fc7bc9" providerId="AD" clId="Web-{3CB6418B-DA16-6573-9175-40868BBF3877}" dt="2026-09-07T20:01:42.004" v="542" actId="20577"/>
          <ac:spMkLst>
            <pc:docMk/>
            <pc:sldMk cId="625844222" sldId="300"/>
            <ac:spMk id="17" creationId="{A68A1A45-3B37-9F6F-CFA1-F10F2980B177}"/>
          </ac:spMkLst>
        </pc:spChg>
      </pc:sldChg>
      <pc:sldChg chg="modSp">
        <pc:chgData name="Tanguy AJAS" userId="S::tanguy.ajas@wfp.org::54237f2c-ab83-4771-b2c3-22ee25fc7bc9" providerId="AD" clId="Web-{3CB6418B-DA16-6573-9175-40868BBF3877}" dt="2026-09-07T20:01:57.817" v="549" actId="1076"/>
        <pc:sldMkLst>
          <pc:docMk/>
          <pc:sldMk cId="1044707371" sldId="302"/>
        </pc:sldMkLst>
        <pc:spChg chg="mod">
          <ac:chgData name="Tanguy AJAS" userId="S::tanguy.ajas@wfp.org::54237f2c-ab83-4771-b2c3-22ee25fc7bc9" providerId="AD" clId="Web-{3CB6418B-DA16-6573-9175-40868BBF3877}" dt="2026-09-07T20:01:53.332" v="548" actId="20577"/>
          <ac:spMkLst>
            <pc:docMk/>
            <pc:sldMk cId="1044707371" sldId="302"/>
            <ac:spMk id="2" creationId="{C40D1AD7-ACC2-B33A-D038-E37EC171DBF4}"/>
          </ac:spMkLst>
        </pc:spChg>
        <pc:spChg chg="mod">
          <ac:chgData name="Tanguy AJAS" userId="S::tanguy.ajas@wfp.org::54237f2c-ab83-4771-b2c3-22ee25fc7bc9" providerId="AD" clId="Web-{3CB6418B-DA16-6573-9175-40868BBF3877}" dt="2026-09-07T20:01:57.817" v="549" actId="1076"/>
          <ac:spMkLst>
            <pc:docMk/>
            <pc:sldMk cId="1044707371" sldId="302"/>
            <ac:spMk id="17" creationId="{AF56BDE1-F044-CD0D-C30F-22E4F3F96B93}"/>
          </ac:spMkLst>
        </pc:spChg>
      </pc:sldChg>
    </pc:docChg>
  </pc:docChgLst>
  <pc:docChgLst>
    <pc:chgData name="Anastasiia ZHELEM" userId="c9d0cd14-fe0d-4bc1-9f2b-3d38599b42d7" providerId="ADAL" clId="{09F64D9E-6EB5-4E7F-89C8-6CFF913970AF}"/>
    <pc:docChg chg="modSld">
      <pc:chgData name="Anastasiia ZHELEM" userId="c9d0cd14-fe0d-4bc1-9f2b-3d38599b42d7" providerId="ADAL" clId="{09F64D9E-6EB5-4E7F-89C8-6CFF913970AF}" dt="2026-09-10T08:08:55.715" v="0"/>
      <pc:docMkLst>
        <pc:docMk/>
      </pc:docMkLst>
      <pc:sldChg chg="modSp">
        <pc:chgData name="Anastasiia ZHELEM" userId="c9d0cd14-fe0d-4bc1-9f2b-3d38599b42d7" providerId="ADAL" clId="{09F64D9E-6EB5-4E7F-89C8-6CFF913970AF}" dt="2026-09-10T08:08:55.715" v="0"/>
        <pc:sldMkLst>
          <pc:docMk/>
          <pc:sldMk cId="0" sldId="256"/>
        </pc:sldMkLst>
        <pc:spChg chg="mod">
          <ac:chgData name="Anastasiia ZHELEM" userId="c9d0cd14-fe0d-4bc1-9f2b-3d38599b42d7" providerId="ADAL" clId="{09F64D9E-6EB5-4E7F-89C8-6CFF913970AF}" dt="2026-09-10T08:08:55.715" v="0"/>
          <ac:spMkLst>
            <pc:docMk/>
            <pc:sldMk cId="0" sldId="256"/>
            <ac:spMk id="11" creationId="{00000000-0000-0000-0000-000000000000}"/>
          </ac:spMkLst>
        </pc:spChg>
      </pc:sldChg>
      <pc:sldChg chg="modSp">
        <pc:chgData name="Anastasiia ZHELEM" userId="c9d0cd14-fe0d-4bc1-9f2b-3d38599b42d7" providerId="ADAL" clId="{09F64D9E-6EB5-4E7F-89C8-6CFF913970AF}" dt="2026-09-10T08:08:55.715" v="0"/>
        <pc:sldMkLst>
          <pc:docMk/>
          <pc:sldMk cId="423321742" sldId="277"/>
        </pc:sldMkLst>
        <pc:graphicFrameChg chg="mod">
          <ac:chgData name="Anastasiia ZHELEM" userId="c9d0cd14-fe0d-4bc1-9f2b-3d38599b42d7" providerId="ADAL" clId="{09F64D9E-6EB5-4E7F-89C8-6CFF913970AF}" dt="2026-09-10T08:08:55.715" v="0"/>
          <ac:graphicFrameMkLst>
            <pc:docMk/>
            <pc:sldMk cId="423321742" sldId="277"/>
            <ac:graphicFrameMk id="3" creationId="{07C5E6A6-D663-B3EE-2F88-1AB983B6501E}"/>
          </ac:graphicFrameMkLst>
        </pc:graphicFrameChg>
      </pc:sldChg>
      <pc:sldChg chg="modSp">
        <pc:chgData name="Anastasiia ZHELEM" userId="c9d0cd14-fe0d-4bc1-9f2b-3d38599b42d7" providerId="ADAL" clId="{09F64D9E-6EB5-4E7F-89C8-6CFF913970AF}" dt="2026-09-10T08:08:55.715" v="0"/>
        <pc:sldMkLst>
          <pc:docMk/>
          <pc:sldMk cId="3565105910" sldId="296"/>
        </pc:sldMkLst>
        <pc:spChg chg="mod">
          <ac:chgData name="Anastasiia ZHELEM" userId="c9d0cd14-fe0d-4bc1-9f2b-3d38599b42d7" providerId="ADAL" clId="{09F64D9E-6EB5-4E7F-89C8-6CFF913970AF}" dt="2026-09-10T08:08:55.715" v="0"/>
          <ac:spMkLst>
            <pc:docMk/>
            <pc:sldMk cId="3565105910" sldId="296"/>
            <ac:spMk id="3" creationId="{7BEEB778-3B1B-B2B1-93B4-BEDD39B6005A}"/>
          </ac:spMkLst>
        </pc:spChg>
      </pc:sldChg>
    </pc:docChg>
  </pc:docChgLst>
</pc:chgInfo>
</file>

<file path=ppt/comments/modernComment_10E_82EF629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3140C07-B038-4C7B-A2AA-3217EDB6272E}" authorId="{26026803-E399-1D0F-5724-A34B5BE1649E}" created="2026-04-02T10:02:14.747">
    <pc:sldMkLst xmlns:pc="http://schemas.microsoft.com/office/powerpoint/2013/main/command">
      <pc:docMk/>
      <pc:sldMk cId="2196726421" sldId="270"/>
    </pc:sldMkLst>
    <p188:txBody>
      <a:bodyPr/>
      <a:lstStyle/>
      <a:p>
        <a:r>
          <a:rPr lang="en-US"/>
          <a:t>Right click -&gt; Grid and guides -&gt; Turn on Guides </a:t>
        </a:r>
      </a:p>
    </p188:txBody>
  </p188:cm>
  <p188:cm id="{6F174376-A0AF-4E33-91AD-9C28A717B097}" authorId="{26026803-E399-1D0F-5724-A34B5BE1649E}" created="2026-04-02T10:13:09.12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2196726421" sldId="270"/>
      <ac:spMk id="11" creationId="{F2201573-5A19-7523-8760-25C3C3A8567C}"/>
    </ac:deMkLst>
    <p188:txBody>
      <a:bodyPr/>
      <a:lstStyle/>
      <a:p>
        <a:r>
          <a:rPr lang="en-US"/>
          <a:t>Copy this to all pages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299" y="803785"/>
            <a:ext cx="5218430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707299" y="9982446"/>
            <a:ext cx="1548764" cy="1638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10-Sep-26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687456" y="9982446"/>
            <a:ext cx="203768" cy="1638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microsoft.com/office/2018/10/relationships/comments" Target="../comments/modernComment_10E_82EF629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95D3D-ABA7-B2AE-39A2-F056B307ABFA}"/>
              </a:ext>
            </a:extLst>
          </p:cNvPr>
          <p:cNvSpPr/>
          <p:nvPr/>
        </p:nvSpPr>
        <p:spPr>
          <a:xfrm>
            <a:off x="-6919" y="0"/>
            <a:ext cx="7563419" cy="75329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Photo</a:t>
            </a:r>
          </a:p>
        </p:txBody>
      </p:sp>
      <p:sp>
        <p:nvSpPr>
          <p:cNvPr id="4" name="object 4"/>
          <p:cNvSpPr/>
          <p:nvPr/>
        </p:nvSpPr>
        <p:spPr>
          <a:xfrm>
            <a:off x="5945504" y="6300038"/>
            <a:ext cx="894715" cy="2376170"/>
          </a:xfrm>
          <a:custGeom>
            <a:avLst/>
            <a:gdLst/>
            <a:ahLst/>
            <a:cxnLst/>
            <a:rect l="l" t="t" r="r" b="b"/>
            <a:pathLst>
              <a:path w="894715" h="2376170">
                <a:moveTo>
                  <a:pt x="894486" y="0"/>
                </a:moveTo>
                <a:lnTo>
                  <a:pt x="0" y="0"/>
                </a:lnTo>
                <a:lnTo>
                  <a:pt x="0" y="2375979"/>
                </a:lnTo>
                <a:lnTo>
                  <a:pt x="894486" y="2375979"/>
                </a:lnTo>
                <a:lnTo>
                  <a:pt x="894486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sp>
        <p:nvSpPr>
          <p:cNvPr id="5" name="object 5"/>
          <p:cNvSpPr txBox="1"/>
          <p:nvPr/>
        </p:nvSpPr>
        <p:spPr>
          <a:xfrm>
            <a:off x="707298" y="7841608"/>
            <a:ext cx="4137752" cy="4488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400"/>
              </a:lnSpc>
              <a:spcBef>
                <a:spcPts val="100"/>
              </a:spcBef>
            </a:pPr>
            <a:r>
              <a:rPr lang="en-GB" sz="3000" b="1" noProof="0" dirty="0" err="1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Stratégie</a:t>
            </a:r>
            <a:r>
              <a:rPr lang="en-GB" sz="3000" b="1" noProof="0" dirty="0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 de </a:t>
            </a:r>
            <a:r>
              <a:rPr lang="en-GB" sz="3000" b="1" noProof="0" dirty="0" err="1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ciblage</a:t>
            </a:r>
            <a:endParaRPr lang="en-GB" sz="2100" noProof="0" dirty="0"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7298" y="9906011"/>
            <a:ext cx="284235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b="1" spc="-2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MOIS ANNÉE</a:t>
            </a:r>
            <a:endParaRPr lang="en-GB" sz="1200" b="1" noProof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45504" y="6300038"/>
            <a:ext cx="894715" cy="2376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endParaRPr lang="en-GB" sz="1050" noProof="0">
              <a:latin typeface="Times New Roman"/>
              <a:cs typeface="Times New Roman"/>
            </a:endParaRPr>
          </a:p>
          <a:p>
            <a:pPr marL="83185" marR="328295">
              <a:lnSpc>
                <a:spcPts val="1090"/>
              </a:lnSpc>
              <a:spcBef>
                <a:spcPts val="5"/>
              </a:spcBef>
            </a:pPr>
            <a:r>
              <a:rPr lang="en-GB" sz="1050" spc="-50" noProof="0">
                <a:solidFill>
                  <a:srgbClr val="FFFFFF"/>
                </a:solidFill>
                <a:latin typeface="Arial"/>
                <a:cs typeface="Arial"/>
              </a:rPr>
              <a:t>SAVING </a:t>
            </a:r>
            <a:r>
              <a:rPr lang="en-GB" sz="1050" spc="-10" noProof="0">
                <a:solidFill>
                  <a:srgbClr val="FFFFFF"/>
                </a:solidFill>
                <a:latin typeface="Arial"/>
                <a:cs typeface="Arial"/>
              </a:rPr>
              <a:t>LIVES</a:t>
            </a:r>
            <a:endParaRPr lang="en-GB" sz="1050" noProof="0">
              <a:latin typeface="Arial"/>
              <a:cs typeface="Arial"/>
            </a:endParaRPr>
          </a:p>
          <a:p>
            <a:pPr marL="83185" marR="95250">
              <a:lnSpc>
                <a:spcPts val="1090"/>
              </a:lnSpc>
              <a:spcBef>
                <a:spcPts val="365"/>
              </a:spcBef>
            </a:pPr>
            <a:r>
              <a:rPr lang="en-GB" sz="1050" spc="-25" noProof="0">
                <a:solidFill>
                  <a:srgbClr val="FFFFFF"/>
                </a:solidFill>
                <a:latin typeface="Arial"/>
                <a:cs typeface="Arial"/>
              </a:rPr>
              <a:t>CHANGING </a:t>
            </a:r>
            <a:r>
              <a:rPr lang="en-GB" sz="1050" spc="-10" noProof="0">
                <a:solidFill>
                  <a:srgbClr val="FFFFFF"/>
                </a:solidFill>
                <a:latin typeface="Arial"/>
                <a:cs typeface="Arial"/>
              </a:rPr>
              <a:t>LIVES</a:t>
            </a:r>
            <a:endParaRPr lang="en-GB" sz="1050" noProof="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7562" y="7223990"/>
            <a:ext cx="657871" cy="25352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56095" y="6485349"/>
            <a:ext cx="664029" cy="66424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07299" y="7411035"/>
            <a:ext cx="3756751" cy="241092"/>
          </a:xfrm>
          <a:prstGeom prst="rect">
            <a:avLst/>
          </a:prstGeom>
          <a:solidFill>
            <a:srgbClr val="0080C3"/>
          </a:solidFill>
        </p:spPr>
        <p:txBody>
          <a:bodyPr vert="horz" wrap="square" lIns="0" tIns="40640" rIns="0" bIns="0" rtlCol="0" anchor="t">
            <a:spAutoFit/>
          </a:bodyPr>
          <a:lstStyle/>
          <a:p>
            <a:pPr marL="103505">
              <a:spcBef>
                <a:spcPts val="320"/>
              </a:spcBef>
            </a:pPr>
            <a:r>
              <a:rPr lang="fr-FR" sz="1300" b="1" noProof="0" dirty="0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</a:rPr>
              <a:t>BUREAU </a:t>
            </a:r>
            <a:r>
              <a:rPr lang="fr-FR" sz="1300" b="1" dirty="0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</a:rPr>
              <a:t>DE PAYS DU</a:t>
            </a:r>
            <a:r>
              <a:rPr lang="fr-FR" sz="1300" b="1" noProof="0" dirty="0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</a:rPr>
              <a:t> </a:t>
            </a:r>
            <a:r>
              <a:rPr lang="fr-FR" sz="1300" b="1" dirty="0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</a:rPr>
              <a:t>WFP</a:t>
            </a:r>
            <a:r>
              <a:rPr lang="fr-FR" sz="1300" b="1" noProof="0" dirty="0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</a:rPr>
              <a:t> [NOM]</a:t>
            </a:r>
            <a:endParaRPr lang="en-GB" sz="1300" noProof="0" dirty="0">
              <a:latin typeface="Open Sans Extrabold"/>
              <a:ea typeface="Open Sans Extrabold"/>
              <a:cs typeface="Open Sans Extrabold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2627AF-9128-4355-8B8F-FDF6A2A2F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13" name="object 5">
            <a:extLst>
              <a:ext uri="{FF2B5EF4-FFF2-40B4-BE49-F238E27FC236}">
                <a16:creationId xmlns:a16="http://schemas.microsoft.com/office/drawing/2014/main" id="{AA9575D5-BA9E-44C8-A923-B5C3C048B434}"/>
              </a:ext>
            </a:extLst>
          </p:cNvPr>
          <p:cNvSpPr txBox="1"/>
          <p:nvPr/>
        </p:nvSpPr>
        <p:spPr>
          <a:xfrm>
            <a:off x="707298" y="8343394"/>
            <a:ext cx="4694696" cy="335989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365"/>
              </a:spcBef>
            </a:pPr>
            <a:r>
              <a:rPr lang="en-GB" sz="2100" spc="50" noProof="0" dirty="0">
                <a:solidFill>
                  <a:srgbClr val="231F20"/>
                </a:solidFill>
                <a:highlight>
                  <a:srgbClr val="FFFF00"/>
                </a:highlight>
                <a:latin typeface="Open Sans Light"/>
                <a:ea typeface="Open Sans Light"/>
                <a:cs typeface="Open Sans Light"/>
              </a:rPr>
              <a:t>20XX-20XX</a:t>
            </a:r>
            <a:r>
              <a:rPr lang="en-GB" sz="2100" spc="50" noProof="0" dirty="0">
                <a:solidFill>
                  <a:srgbClr val="231F20"/>
                </a:solidFill>
                <a:latin typeface="Open Sans Light"/>
                <a:ea typeface="Open Sans Light"/>
                <a:cs typeface="Open Sans Light"/>
              </a:rPr>
              <a:t> Plan </a:t>
            </a:r>
            <a:r>
              <a:rPr lang="en-GB" sz="2100" spc="50" dirty="0" err="1">
                <a:solidFill>
                  <a:srgbClr val="231F20"/>
                </a:solidFill>
                <a:latin typeface="Open Sans Light"/>
                <a:ea typeface="Open Sans Light"/>
                <a:cs typeface="Open Sans Light"/>
              </a:rPr>
              <a:t>Stratégique</a:t>
            </a:r>
            <a:r>
              <a:rPr lang="en-GB" sz="2100" spc="50" dirty="0">
                <a:solidFill>
                  <a:srgbClr val="231F20"/>
                </a:solidFill>
                <a:latin typeface="Open Sans Light"/>
                <a:ea typeface="Open Sans Light"/>
                <a:cs typeface="Open Sans Light"/>
              </a:rPr>
              <a:t> de Pays</a:t>
            </a:r>
            <a:endParaRPr lang="en-GB" sz="2100" spc="50" noProof="0" dirty="0">
              <a:solidFill>
                <a:srgbClr val="231F20"/>
              </a:solidFill>
              <a:latin typeface="Open Sans Light"/>
              <a:ea typeface="Open Sans Light"/>
              <a:cs typeface="Open Sans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002F5A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2C30E-A25D-4489-B63C-4B8F85560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3</a:t>
            </a:fld>
            <a:endParaRPr lang="en-GB" spc="-50" noProof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521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10" dirty="0" err="1"/>
              <a:t>Sommaire</a:t>
            </a:r>
            <a:endParaRPr lang="en-GB" spc="-10" noProof="0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27FFC78-FB31-4B54-8250-036CC77B8E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001951"/>
              </p:ext>
            </p:extLst>
          </p:nvPr>
        </p:nvGraphicFramePr>
        <p:xfrm>
          <a:off x="654050" y="1589405"/>
          <a:ext cx="6248400" cy="63999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21228">
                  <a:extLst>
                    <a:ext uri="{9D8B030D-6E8A-4147-A177-3AD203B41FA5}">
                      <a16:colId xmlns:a16="http://schemas.microsoft.com/office/drawing/2014/main" val="1795508578"/>
                    </a:ext>
                  </a:extLst>
                </a:gridCol>
                <a:gridCol w="927172">
                  <a:extLst>
                    <a:ext uri="{9D8B030D-6E8A-4147-A177-3AD203B41FA5}">
                      <a16:colId xmlns:a16="http://schemas.microsoft.com/office/drawing/2014/main" val="1784016390"/>
                    </a:ext>
                  </a:extLst>
                </a:gridCol>
              </a:tblGrid>
              <a:tr h="426666">
                <a:tc>
                  <a:txBody>
                    <a:bodyPr/>
                    <a:lstStyle/>
                    <a:p>
                      <a:r>
                        <a:rPr lang="en-GB" sz="1200" noProof="0" dirty="0">
                          <a:latin typeface="Open Sans"/>
                          <a:ea typeface="Open Sans"/>
                          <a:cs typeface="Open Sans"/>
                        </a:rPr>
                        <a:t>I. </a:t>
                      </a:r>
                      <a:r>
                        <a:rPr lang="en-GB" sz="1200" noProof="0" dirty="0" err="1">
                          <a:latin typeface="Open Sans"/>
                          <a:ea typeface="Open Sans"/>
                          <a:cs typeface="Open Sans"/>
                        </a:rPr>
                        <a:t>Contexte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noProof="0" dirty="0"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769742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II. Objectifs programmatiques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4663334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III. Mécanismes de coordination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34624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IV. </a:t>
                      </a:r>
                      <a:r>
                        <a:rPr lang="en-GB" sz="1200" noProof="0" dirty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Partenariats</a:t>
                      </a:r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de </a:t>
                      </a:r>
                      <a:r>
                        <a:rPr lang="en-GB" sz="1200" noProof="0" dirty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Ciblage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76481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fr-FR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V. Priorités du processus de ciblage</a:t>
                      </a:r>
                      <a:endParaRPr lang="en-GB" sz="1200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532809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fr-FR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Étape 1 – Analyse des besoins et du contexte</a:t>
                      </a:r>
                      <a:endParaRPr lang="en-GB" sz="1200" i="1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624289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fr-FR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Étape 2 – Conception du ciblage</a:t>
                      </a:r>
                      <a:endParaRPr lang="en-GB" sz="1200" i="1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408832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fr-FR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Étape 3 – Mise en œuvre de la stratégie de ciblage</a:t>
                      </a:r>
                      <a:endParaRPr lang="en-GB" sz="1200" i="1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137039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fr-FR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Étape 4 – Suivi du ciblage</a:t>
                      </a:r>
                      <a:endParaRPr lang="en-GB" sz="1200" i="1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431202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fr-FR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VI.  Gestion des risques du ciblage</a:t>
                      </a:r>
                      <a:endParaRPr lang="en-GB" sz="1200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274388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fr-FR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VII. Feuille de route de l’assurance qualité du ciblage</a:t>
                      </a:r>
                      <a:endParaRPr lang="en-GB" sz="1200" noProof="0" dirty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93129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Regard vers l’avenir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1902833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Annexe 1 –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2584587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Annexe 2 –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682613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Acronymes et crédits photo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 dirty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88372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7061362-F10C-4AE6-AEE0-D5CA9C271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EC564-6028-D1C5-5E08-E6309E879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>
            <a:extLst>
              <a:ext uri="{FF2B5EF4-FFF2-40B4-BE49-F238E27FC236}">
                <a16:creationId xmlns:a16="http://schemas.microsoft.com/office/drawing/2014/main" id="{F2201573-5A19-7523-8760-25C3C3A8567C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707297" y="9982446"/>
            <a:ext cx="2440163" cy="142988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lang="en-GB" dirty="0"/>
              <a:t>WFP</a:t>
            </a:r>
            <a:r>
              <a:rPr lang="en-GB" noProof="0" dirty="0"/>
              <a:t> </a:t>
            </a:r>
            <a:r>
              <a:rPr lang="en-GB" dirty="0"/>
              <a:t>[nom du pays]</a:t>
            </a:r>
            <a:r>
              <a:rPr lang="en-GB" noProof="0" dirty="0"/>
              <a:t> | </a:t>
            </a:r>
            <a:r>
              <a:rPr lang="en-GB" dirty="0"/>
              <a:t>STRATÉGIE DE CIBLAGE</a:t>
            </a:r>
            <a:endParaRPr lang="en-GB" spc="-20" noProof="0" dirty="0"/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A3CD7915-0A8B-F3B3-FF4B-6BCF9BD3FF95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4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69D267DD-8A75-3F9E-0DB3-3E359115FE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4371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 dirty="0"/>
              <a:t>I. </a:t>
            </a:r>
            <a:r>
              <a:rPr lang="en-GB" spc="-20" dirty="0" err="1"/>
              <a:t>Contexte</a:t>
            </a:r>
            <a:endParaRPr lang="en-GB" spc="-20" noProof="0" dirty="0" err="1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6C54F0E0-8AAD-3398-7E39-9A9112F5FDC5}"/>
              </a:ext>
            </a:extLst>
          </p:cNvPr>
          <p:cNvSpPr txBox="1"/>
          <p:nvPr/>
        </p:nvSpPr>
        <p:spPr>
          <a:xfrm>
            <a:off x="707299" y="9713463"/>
            <a:ext cx="5979160" cy="1095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marR="5080" indent="-228600">
              <a:lnSpc>
                <a:spcPct val="111100"/>
              </a:lnSpc>
              <a:spcBef>
                <a:spcPts val="100"/>
              </a:spcBef>
              <a:buFont typeface="+mj-lt"/>
              <a:buAutoNum type="arabicPeriod"/>
              <a:tabLst>
                <a:tab pos="156210" algn="l"/>
              </a:tabLst>
            </a:pPr>
            <a:r>
              <a:rPr lang="fr-FR" sz="6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[Insérer la note de bas de page si besoin]</a:t>
            </a:r>
            <a:endParaRPr lang="en-GB" sz="600" noProof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8FDEEF7A-E2AE-22A5-D218-1B453C48AE18}"/>
              </a:ext>
            </a:extLst>
          </p:cNvPr>
          <p:cNvSpPr txBox="1"/>
          <p:nvPr/>
        </p:nvSpPr>
        <p:spPr>
          <a:xfrm>
            <a:off x="654050" y="1544784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en-GB" sz="1100" b="1" dirty="0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PLAN STRATÉGIQUE DU PAYS 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(20xx-20XX)</a:t>
            </a:r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  <a:endParaRPr lang="en-GB" sz="1000" noProof="0" dirty="0">
              <a:solidFill>
                <a:srgbClr val="231F20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426BE3-84CB-BD09-986F-C9816B9D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72642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C530D-4674-757B-68DD-03DAFBD86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697FC917-8EE8-B4D7-F9B7-57EE1D072DAD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5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876B39-CCE1-E43D-63FB-627E3CAE0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D7372397-379D-DB5D-6031-AE03B4BDEB45}"/>
              </a:ext>
            </a:extLst>
          </p:cNvPr>
          <p:cNvSpPr txBox="1"/>
          <p:nvPr/>
        </p:nvSpPr>
        <p:spPr>
          <a:xfrm>
            <a:off x="654050" y="850900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en-GB" sz="1100" b="1" dirty="0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CADRE NORMATIF DU CIBLAGE</a:t>
            </a:r>
            <a:endParaRPr lang="en-GB" sz="1100" b="1" noProof="0" dirty="0">
              <a:solidFill>
                <a:prstClr val="black"/>
              </a:solidFill>
              <a:latin typeface="Open Sans"/>
              <a:ea typeface="Open Sans"/>
              <a:cs typeface="Open Sans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  <a:endParaRPr lang="en-GB" sz="1000" b="1" noProof="0" dirty="0">
              <a:solidFill>
                <a:srgbClr val="231F20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243862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0FBCB-AF65-51AD-38CA-7095BB268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484F459-960C-D28C-9C84-78228CBEBCB2}"/>
              </a:ext>
            </a:extLst>
          </p:cNvPr>
          <p:cNvSpPr/>
          <p:nvPr/>
        </p:nvSpPr>
        <p:spPr>
          <a:xfrm>
            <a:off x="654050" y="2641600"/>
            <a:ext cx="6248400" cy="5464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l"/>
            <a:endParaRPr lang="en-GB" sz="1000" b="1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62F80C1C-A311-B794-43A9-50E43EF4624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6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69D1B48E-0BFC-B7E8-D32F-F14467DE433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4371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pc="-20" noProof="0" dirty="0"/>
              <a:t>II. </a:t>
            </a:r>
            <a:r>
              <a:rPr lang="en-GB" spc="-20" dirty="0" err="1"/>
              <a:t>Objectifs</a:t>
            </a:r>
            <a:r>
              <a:rPr lang="en-GB" spc="-20" dirty="0"/>
              <a:t> </a:t>
            </a:r>
            <a:r>
              <a:rPr lang="en-GB" spc="-20" dirty="0" err="1"/>
              <a:t>programmatiques</a:t>
            </a:r>
            <a:endParaRPr lang="en-GB" spc="-20" noProof="0" dirty="0" err="1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04170D6-D731-9A3F-2E1A-04B189814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A5ED7351-B3AD-47EA-442D-D51403A4265B}"/>
              </a:ext>
            </a:extLst>
          </p:cNvPr>
          <p:cNvSpPr txBox="1"/>
          <p:nvPr/>
        </p:nvSpPr>
        <p:spPr>
          <a:xfrm>
            <a:off x="654050" y="1544784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847F46-404F-A419-6EE2-E3F31AFF1376}"/>
              </a:ext>
            </a:extLst>
          </p:cNvPr>
          <p:cNvSpPr/>
          <p:nvPr/>
        </p:nvSpPr>
        <p:spPr>
          <a:xfrm>
            <a:off x="654050" y="241300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Objectif </a:t>
            </a:r>
            <a:r>
              <a:rPr lang="en-GB" sz="1000" b="1" noProof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stratégique</a:t>
            </a:r>
            <a:r>
              <a:rPr lang="en-GB" sz="1000" b="1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8685F1FC-7898-CD9A-40E4-FB855B7AAE52}"/>
              </a:ext>
            </a:extLst>
          </p:cNvPr>
          <p:cNvSpPr txBox="1"/>
          <p:nvPr/>
        </p:nvSpPr>
        <p:spPr>
          <a:xfrm>
            <a:off x="654050" y="2702699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ctr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596C4CC6-3E09-61F6-9EDC-F93FEB31DDDC}"/>
              </a:ext>
            </a:extLst>
          </p:cNvPr>
          <p:cNvSpPr txBox="1"/>
          <p:nvPr/>
        </p:nvSpPr>
        <p:spPr>
          <a:xfrm>
            <a:off x="654050" y="3247548"/>
            <a:ext cx="6237174" cy="103656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en-GB" sz="1000" b="1" dirty="0" err="1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Activité</a:t>
            </a:r>
            <a:r>
              <a:rPr lang="en-GB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 1</a:t>
            </a:r>
            <a:r>
              <a:rPr lang="en-GB" sz="1000" b="1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: [</a:t>
            </a:r>
            <a:r>
              <a:rPr lang="en-GB" sz="1000" b="1" noProof="0" dirty="0" err="1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Insérer</a:t>
            </a:r>
            <a:r>
              <a:rPr lang="en-GB" sz="1000" b="1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 le </a:t>
            </a:r>
            <a:r>
              <a:rPr lang="en-GB" sz="1000" b="1" noProof="0" dirty="0" err="1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contenu</a:t>
            </a:r>
            <a:r>
              <a:rPr lang="en-GB" sz="1000" b="1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u="sng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Objectif programmatique</a:t>
            </a:r>
            <a:r>
              <a:rPr lang="en-GB" sz="1000" u="sng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: </a:t>
            </a: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000" u="sng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Résultats d’intérêt pour le ciblage</a:t>
            </a:r>
            <a:r>
              <a:rPr lang="en-GB" sz="1000" u="sng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Insérer le contenu</a:t>
            </a:r>
            <a:endParaRPr lang="en-GB" sz="1000" noProof="0" dirty="0">
              <a:solidFill>
                <a:srgbClr val="231F20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147137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8BC7B-DB1D-8789-1AB6-E92A6AAF8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5E29F6A4-93C6-94E5-383A-3BD4C8A405FD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7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9444D030-BC28-1BD0-1BE3-9983C36913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8039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 noProof="0" dirty="0"/>
              <a:t>III</a:t>
            </a:r>
            <a:r>
              <a:rPr lang="en-GB" spc="-20" dirty="0"/>
              <a:t>. </a:t>
            </a:r>
            <a:r>
              <a:rPr lang="en-GB" spc="-20" dirty="0" err="1"/>
              <a:t>Mécanismes</a:t>
            </a:r>
            <a:r>
              <a:rPr lang="en-GB" spc="-20" dirty="0"/>
              <a:t> de coordination</a:t>
            </a:r>
            <a:endParaRPr lang="en-GB" spc="-20" noProof="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4E0EB4-80CD-2601-A40A-5E113B0B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A89746AB-CDF0-51F7-1905-E16314E73529}"/>
              </a:ext>
            </a:extLst>
          </p:cNvPr>
          <p:cNvSpPr txBox="1"/>
          <p:nvPr/>
        </p:nvSpPr>
        <p:spPr>
          <a:xfrm>
            <a:off x="654050" y="1544784"/>
            <a:ext cx="6237174" cy="16038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COORDINATION INTERNE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COORDINATION CONJOINTE DU PROGRAMME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COORDINATION EXTERNE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80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8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80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8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311524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A3630-0064-B1E2-C5CB-0AFA00E3F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8645261-FECE-54AC-4B4E-E9A0D85354F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8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071C09A-C88B-2AF1-CF64-39621B30BFB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463174" cy="44371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pc="-20" dirty="0"/>
              <a:t>IV. </a:t>
            </a:r>
            <a:r>
              <a:rPr lang="en-GB" spc="-20" dirty="0" err="1"/>
              <a:t>Partenariats</a:t>
            </a:r>
            <a:r>
              <a:rPr lang="en-GB" spc="-20" dirty="0"/>
              <a:t> pour le </a:t>
            </a:r>
            <a:r>
              <a:rPr lang="en-GB" spc="-20" dirty="0" err="1"/>
              <a:t>ciblage</a:t>
            </a:r>
            <a:endParaRPr lang="en-GB" spc="-20" noProof="0" dirty="0" err="1">
              <a:ea typeface="Open Sans Semibold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9472DA2-AEA0-8ED3-23F7-8BD81A04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605AAF2E-FDA5-7C7E-FCDF-2DF0AAA105AC}"/>
              </a:ext>
            </a:extLst>
          </p:cNvPr>
          <p:cNvSpPr txBox="1"/>
          <p:nvPr/>
        </p:nvSpPr>
        <p:spPr>
          <a:xfrm>
            <a:off x="654050" y="1544784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PARTENAIRES GOUVERNEMENTAUX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endParaRPr lang="en-GB" sz="1000" noProof="0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object 9">
            <a:extLst>
              <a:ext uri="{FF2B5EF4-FFF2-40B4-BE49-F238E27FC236}">
                <a16:creationId xmlns:a16="http://schemas.microsoft.com/office/drawing/2014/main" id="{07C5E6A6-D663-B3EE-2F88-1AB983B65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993852"/>
              </p:ext>
            </p:extLst>
          </p:nvPr>
        </p:nvGraphicFramePr>
        <p:xfrm>
          <a:off x="657752" y="2830155"/>
          <a:ext cx="6356357" cy="4322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6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0930">
                  <a:extLst>
                    <a:ext uri="{9D8B030D-6E8A-4147-A177-3AD203B41FA5}">
                      <a16:colId xmlns:a16="http://schemas.microsoft.com/office/drawing/2014/main" val="3305261145"/>
                    </a:ext>
                  </a:extLst>
                </a:gridCol>
                <a:gridCol w="948476">
                  <a:extLst>
                    <a:ext uri="{9D8B030D-6E8A-4147-A177-3AD203B41FA5}">
                      <a16:colId xmlns:a16="http://schemas.microsoft.com/office/drawing/2014/main" val="726122306"/>
                    </a:ext>
                  </a:extLst>
                </a:gridCol>
              </a:tblGrid>
              <a:tr h="1867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en-GB" sz="800" b="1" noProof="0" dirty="0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</a:rPr>
                        <a:t>Acteur gouvernemental</a:t>
                      </a:r>
                      <a:endParaRPr lang="en-GB" sz="800" baseline="30000" noProof="0" dirty="0"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marL="45720" marR="45720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fr-FR" sz="800" b="1" noProof="0" dirty="0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Connexion au ciblage du WFP</a:t>
                      </a:r>
                      <a:endParaRPr lang="en-GB" sz="80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b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F5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en-GB" sz="800" b="1" noProof="0" dirty="0" err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</a:rPr>
                        <a:t>Effet</a:t>
                      </a:r>
                      <a:r>
                        <a:rPr lang="en-GB" sz="800" b="1" noProof="0" dirty="0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</a:rPr>
                        <a:t> </a:t>
                      </a:r>
                      <a:r>
                        <a:rPr lang="en-GB" sz="800" b="1" noProof="0" dirty="0" err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</a:rPr>
                        <a:t>stratégique</a:t>
                      </a:r>
                    </a:p>
                  </a:txBody>
                  <a:tcPr marL="45720" marR="45720" anchor="b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8E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682307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1133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362889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968787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18983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646116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87616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1629460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92103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247896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8446607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602956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6646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6801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21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C5DF5-9A76-3B34-FE77-B427BFF73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604DFB75-C593-04F3-A7A1-3A3E06990F5A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9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74A1B0-4C41-D71C-F219-D4DB4CF8A6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C675A4CC-67D0-D68C-11B2-CC7935877568}"/>
              </a:ext>
            </a:extLst>
          </p:cNvPr>
          <p:cNvSpPr txBox="1"/>
          <p:nvPr/>
        </p:nvSpPr>
        <p:spPr>
          <a:xfrm>
            <a:off x="654050" y="880402"/>
            <a:ext cx="6237174" cy="1546129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100" b="1" dirty="0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PARTENAIRES DE L’ONU ET DES ONG</a:t>
            </a:r>
            <a:endParaRPr lang="fr-FR" sz="11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  <a:endParaRPr lang="en-GB" sz="1000" dirty="0">
              <a:solidFill>
                <a:srgbClr val="231F20"/>
              </a:solidFill>
              <a:latin typeface="Open Sans"/>
              <a:ea typeface="Open Sans"/>
              <a:cs typeface="Open Sans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DONATEURS</a:t>
            </a:r>
            <a:endParaRPr lang="en-GB" sz="600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PARTENAIRES COOPÉRANTS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</p:txBody>
      </p:sp>
    </p:spTree>
    <p:extLst>
      <p:ext uri="{BB962C8B-B14F-4D97-AF65-F5344CB8AC3E}">
        <p14:creationId xmlns:p14="http://schemas.microsoft.com/office/powerpoint/2010/main" val="2870229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FF888-F29E-8DD5-8FDC-FC27D32E6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3B6152AC-8B1C-CDA3-60CB-75F98B707720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10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6B9F17A-B8AD-334D-2EA3-8203EB458D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fr-FR" spc="-20" dirty="0"/>
              <a:t>V. Priorités du processus de ciblage</a:t>
            </a:r>
            <a:endParaRPr lang="en-GB" spc="-20" noProof="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725FBD-E08F-588C-A064-E8D400E66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7689761F-4CD9-9EC8-7339-4628ADE9CEB1}"/>
              </a:ext>
            </a:extLst>
          </p:cNvPr>
          <p:cNvSpPr txBox="1"/>
          <p:nvPr/>
        </p:nvSpPr>
        <p:spPr>
          <a:xfrm>
            <a:off x="654050" y="1544784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2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ÉTAPE 1 : ANALYSE DES BESOINS ET DU CONTEXTE</a:t>
            </a:r>
            <a:endParaRPr lang="en-GB" sz="800" noProof="0" dirty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object 3">
            <a:extLst>
              <a:ext uri="{FF2B5EF4-FFF2-40B4-BE49-F238E27FC236}">
                <a16:creationId xmlns:a16="http://schemas.microsoft.com/office/drawing/2014/main" id="{5C9FFA6E-A4FD-91BA-FFA3-BA26E5D23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956194"/>
              </p:ext>
            </p:extLst>
          </p:nvPr>
        </p:nvGraphicFramePr>
        <p:xfrm>
          <a:off x="654050" y="2054144"/>
          <a:ext cx="6237176" cy="20694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447010440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566353306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2055946502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1676340227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050" b="1" spc="-10" noProof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Source des données</a:t>
                      </a:r>
                      <a:endParaRPr lang="en-GB" sz="1050" noProof="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050" b="1" spc="-10" noProof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Auteur</a:t>
                      </a:r>
                      <a:endParaRPr lang="en-GB" sz="1050" noProof="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050" b="1" spc="-10" noProof="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</a:rPr>
                        <a:t>Niveau </a:t>
                      </a:r>
                      <a:r>
                        <a:rPr lang="en-GB" sz="1050" b="1" spc="-10" noProof="0" dirty="0" err="1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</a:rPr>
                        <a:t>administratif</a:t>
                      </a: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050" b="1" spc="-10" noProof="0" dirty="0" err="1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</a:rPr>
                        <a:t>Fréquence</a:t>
                      </a:r>
                      <a:endParaRPr lang="en-GB" sz="1050" noProof="0" dirty="0" err="1">
                        <a:solidFill>
                          <a:schemeClr val="tx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050" b="1" spc="-10" noProof="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</a:rPr>
                        <a:t>Données </a:t>
                      </a:r>
                      <a:r>
                        <a:rPr lang="en-GB" sz="1050" b="1" spc="-10" noProof="0" dirty="0" err="1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</a:rPr>
                        <a:t>clés</a:t>
                      </a: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063" indent="-119063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956611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7475" indent="-117475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7475" lvl="0" indent="-117475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noProof="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0" indent="-11430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F5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6596608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0" indent="-11430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304346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063" indent="-119063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object 4">
            <a:extLst>
              <a:ext uri="{FF2B5EF4-FFF2-40B4-BE49-F238E27FC236}">
                <a16:creationId xmlns:a16="http://schemas.microsoft.com/office/drawing/2014/main" id="{BA717690-6E08-4C15-247D-DF772BEC508C}"/>
              </a:ext>
            </a:extLst>
          </p:cNvPr>
          <p:cNvSpPr txBox="1"/>
          <p:nvPr/>
        </p:nvSpPr>
        <p:spPr>
          <a:xfrm>
            <a:off x="665276" y="4227061"/>
            <a:ext cx="6237174" cy="1547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ctr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 i="1" noProof="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Table 1: Primary and secondary sources of evidence available for evidence-based targeting</a:t>
            </a:r>
          </a:p>
        </p:txBody>
      </p:sp>
      <p:sp>
        <p:nvSpPr>
          <p:cNvPr id="11" name="Parallelogram 10">
            <a:extLst>
              <a:ext uri="{FF2B5EF4-FFF2-40B4-BE49-F238E27FC236}">
                <a16:creationId xmlns:a16="http://schemas.microsoft.com/office/drawing/2014/main" id="{97CA42A0-896F-4D1C-F532-40B0FEEE180E}"/>
              </a:ext>
            </a:extLst>
          </p:cNvPr>
          <p:cNvSpPr/>
          <p:nvPr/>
        </p:nvSpPr>
        <p:spPr>
          <a:xfrm>
            <a:off x="5986529" y="1544784"/>
            <a:ext cx="1001318" cy="857369"/>
          </a:xfrm>
          <a:prstGeom prst="parallelogram">
            <a:avLst>
              <a:gd name="adj" fmla="val 93254"/>
            </a:avLst>
          </a:prstGeom>
          <a:solidFill>
            <a:srgbClr val="BD612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81B333-DDC0-35B6-998C-DD554F427731}"/>
              </a:ext>
            </a:extLst>
          </p:cNvPr>
          <p:cNvSpPr/>
          <p:nvPr/>
        </p:nvSpPr>
        <p:spPr>
          <a:xfrm rot="2575159">
            <a:off x="6487333" y="1100993"/>
            <a:ext cx="232295" cy="15015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l"/>
            <a:r>
              <a:rPr lang="en-GB" sz="800" b="1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Sec. </a:t>
            </a:r>
            <a:r>
              <a:rPr lang="en-GB" sz="800" b="1" noProof="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alimentaire</a:t>
            </a:r>
            <a:r>
              <a:rPr lang="en-GB" sz="800" b="1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Nut.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43FF744-EDF8-998E-8E2E-05E246C8CBB2}"/>
              </a:ext>
            </a:extLst>
          </p:cNvPr>
          <p:cNvGrpSpPr/>
          <p:nvPr/>
        </p:nvGrpSpPr>
        <p:grpSpPr>
          <a:xfrm>
            <a:off x="6219114" y="1100992"/>
            <a:ext cx="1001318" cy="1501551"/>
            <a:chOff x="6198473" y="1100993"/>
            <a:chExt cx="1001318" cy="1501551"/>
          </a:xfrm>
        </p:grpSpPr>
        <p:sp>
          <p:nvSpPr>
            <p:cNvPr id="17" name="Parallelogram 16">
              <a:extLst>
                <a:ext uri="{FF2B5EF4-FFF2-40B4-BE49-F238E27FC236}">
                  <a16:creationId xmlns:a16="http://schemas.microsoft.com/office/drawing/2014/main" id="{D0265B95-0888-998B-7DF5-5C8E2B472885}"/>
                </a:ext>
              </a:extLst>
            </p:cNvPr>
            <p:cNvSpPr/>
            <p:nvPr/>
          </p:nvSpPr>
          <p:spPr>
            <a:xfrm>
              <a:off x="6198473" y="1544784"/>
              <a:ext cx="1001318" cy="857369"/>
            </a:xfrm>
            <a:prstGeom prst="parallelogram">
              <a:avLst>
                <a:gd name="adj" fmla="val 93254"/>
              </a:avLst>
            </a:prstGeom>
            <a:solidFill>
              <a:srgbClr val="0080C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noProof="0">
                <a:solidFill>
                  <a:sysClr val="windowText" lastClr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7EE0C4D-C756-66F3-4A4D-66A600655516}"/>
                </a:ext>
              </a:extLst>
            </p:cNvPr>
            <p:cNvSpPr/>
            <p:nvPr/>
          </p:nvSpPr>
          <p:spPr>
            <a:xfrm rot="2575159">
              <a:off x="6699277" y="1100993"/>
              <a:ext cx="232295" cy="15015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l"/>
              <a:r>
                <a:rPr lang="en-GB" sz="800" b="1" noProof="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Économie</a:t>
              </a:r>
              <a:r>
                <a:rPr lang="en-GB" sz="800" b="1" noProof="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/ </a:t>
              </a:r>
              <a:r>
                <a:rPr lang="en-GB" sz="800" b="1" noProof="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Marchés</a:t>
              </a:r>
              <a:endParaRPr lang="en-GB" sz="800" b="1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0E528DE-7140-3F76-6DD9-B1F2E3436DC7}"/>
              </a:ext>
            </a:extLst>
          </p:cNvPr>
          <p:cNvGrpSpPr/>
          <p:nvPr/>
        </p:nvGrpSpPr>
        <p:grpSpPr>
          <a:xfrm>
            <a:off x="6454076" y="1100991"/>
            <a:ext cx="1001318" cy="1501551"/>
            <a:chOff x="6198473" y="1100993"/>
            <a:chExt cx="1001318" cy="1501551"/>
          </a:xfrm>
        </p:grpSpPr>
        <p:sp>
          <p:nvSpPr>
            <p:cNvPr id="26" name="Parallelogram 25">
              <a:extLst>
                <a:ext uri="{FF2B5EF4-FFF2-40B4-BE49-F238E27FC236}">
                  <a16:creationId xmlns:a16="http://schemas.microsoft.com/office/drawing/2014/main" id="{7B592899-D37A-4680-B273-C3BC81A1D61D}"/>
                </a:ext>
              </a:extLst>
            </p:cNvPr>
            <p:cNvSpPr/>
            <p:nvPr/>
          </p:nvSpPr>
          <p:spPr>
            <a:xfrm>
              <a:off x="6198473" y="1544784"/>
              <a:ext cx="1001318" cy="857369"/>
            </a:xfrm>
            <a:prstGeom prst="parallelogram">
              <a:avLst>
                <a:gd name="adj" fmla="val 93254"/>
              </a:avLst>
            </a:prstGeom>
            <a:solidFill>
              <a:srgbClr val="002F5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noProof="0">
                <a:solidFill>
                  <a:sysClr val="windowText" lastClr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D788F49-2B62-6C91-4213-4C7F9CC78383}"/>
                </a:ext>
              </a:extLst>
            </p:cNvPr>
            <p:cNvSpPr/>
            <p:nvPr/>
          </p:nvSpPr>
          <p:spPr>
            <a:xfrm rot="2575159">
              <a:off x="6699277" y="1100993"/>
              <a:ext cx="232295" cy="15015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l"/>
              <a:r>
                <a:rPr lang="en-GB" sz="800" b="1" noProof="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Climat</a:t>
              </a:r>
              <a:r>
                <a:rPr lang="en-GB" sz="800" b="1" noProof="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/ SIG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4634ACD-D0A4-47B6-3882-6CF9094ECF44}"/>
              </a:ext>
            </a:extLst>
          </p:cNvPr>
          <p:cNvGrpSpPr/>
          <p:nvPr/>
        </p:nvGrpSpPr>
        <p:grpSpPr>
          <a:xfrm>
            <a:off x="6689038" y="1100990"/>
            <a:ext cx="1001318" cy="1501551"/>
            <a:chOff x="6198473" y="1100993"/>
            <a:chExt cx="1001318" cy="1501551"/>
          </a:xfrm>
        </p:grpSpPr>
        <p:sp>
          <p:nvSpPr>
            <p:cNvPr id="29" name="Parallelogram 28">
              <a:extLst>
                <a:ext uri="{FF2B5EF4-FFF2-40B4-BE49-F238E27FC236}">
                  <a16:creationId xmlns:a16="http://schemas.microsoft.com/office/drawing/2014/main" id="{DBE82657-A0DC-7950-AF82-EE7734D3D02A}"/>
                </a:ext>
              </a:extLst>
            </p:cNvPr>
            <p:cNvSpPr/>
            <p:nvPr/>
          </p:nvSpPr>
          <p:spPr>
            <a:xfrm>
              <a:off x="6198473" y="1544784"/>
              <a:ext cx="1001318" cy="857369"/>
            </a:xfrm>
            <a:prstGeom prst="parallelogram">
              <a:avLst>
                <a:gd name="adj" fmla="val 93254"/>
              </a:avLst>
            </a:prstGeom>
            <a:solidFill>
              <a:srgbClr val="8100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noProof="0" dirty="0">
                <a:solidFill>
                  <a:sysClr val="windowText" lastClr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51558B9-FD06-73A0-95D4-30156C512D78}"/>
                </a:ext>
              </a:extLst>
            </p:cNvPr>
            <p:cNvSpPr/>
            <p:nvPr/>
          </p:nvSpPr>
          <p:spPr>
            <a:xfrm rot="2575159">
              <a:off x="6699277" y="1100993"/>
              <a:ext cx="232295" cy="15015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l"/>
              <a:r>
                <a:rPr lang="en-GB" sz="800" b="1" noProof="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Autres</a:t>
              </a:r>
              <a:endParaRPr lang="en-GB" sz="800" b="1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93BEE-C5A7-5BC8-A960-BE2F552B94DE}"/>
              </a:ext>
            </a:extLst>
          </p:cNvPr>
          <p:cNvSpPr/>
          <p:nvPr/>
        </p:nvSpPr>
        <p:spPr>
          <a:xfrm>
            <a:off x="7266279" y="1294611"/>
            <a:ext cx="444718" cy="7595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927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315FD-DE3B-3A68-C985-062EB7207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7339592C-BCEF-5A4B-75E2-2F211CFD2761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11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962F41-000F-DF93-8366-FA1BC23A9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4C81EAB7-40D5-B0F3-2D74-7CB66CE2A804}"/>
              </a:ext>
            </a:extLst>
          </p:cNvPr>
          <p:cNvSpPr txBox="1"/>
          <p:nvPr/>
        </p:nvSpPr>
        <p:spPr>
          <a:xfrm>
            <a:off x="654050" y="1155700"/>
            <a:ext cx="6237174" cy="13186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b="1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Ciblage</a:t>
            </a: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b="1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géographique</a:t>
            </a:r>
            <a:r>
              <a:rPr lang="en-GB" sz="1000" b="1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b="1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Ciblage</a:t>
            </a: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des </a:t>
            </a:r>
            <a:r>
              <a:rPr lang="en-GB" sz="1000" b="1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bénéficiaires</a:t>
            </a:r>
            <a:r>
              <a:rPr lang="en-GB" sz="1000" b="1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CIBLAGE GÉOGRAPHIQUE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30BA49F-EBBF-B797-A6CD-3B73DF979C0C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200" b="1" dirty="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ÉTAPE 2 : CONCEPTION DU CIBLAGE</a:t>
            </a:r>
            <a:endParaRPr lang="en-GB" sz="800" noProof="0" dirty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CE4D626-5C6A-7D06-1C44-BE85DB9F1ED7}"/>
              </a:ext>
            </a:extLst>
          </p:cNvPr>
          <p:cNvSpPr/>
          <p:nvPr/>
        </p:nvSpPr>
        <p:spPr>
          <a:xfrm>
            <a:off x="654050" y="261434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l"/>
            <a:r>
              <a:rPr lang="en-GB" sz="1000" b="1" dirty="0">
                <a:latin typeface="Open Sans"/>
                <a:ea typeface="Open Sans"/>
                <a:cs typeface="Open Sans"/>
              </a:rPr>
              <a:t>ALIGNEMENT DU CIBLAGE GEOGRAPHIQUE</a:t>
            </a:r>
            <a:endParaRPr lang="en-GB" sz="1000" b="1" noProof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BCA1BBAA-1460-F68F-254B-2F07F5F484C7}"/>
              </a:ext>
            </a:extLst>
          </p:cNvPr>
          <p:cNvSpPr txBox="1"/>
          <p:nvPr/>
        </p:nvSpPr>
        <p:spPr>
          <a:xfrm>
            <a:off x="654050" y="2849188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72DB8A-380A-7FE8-002D-E1277B3D3A30}"/>
              </a:ext>
            </a:extLst>
          </p:cNvPr>
          <p:cNvSpPr/>
          <p:nvPr/>
        </p:nvSpPr>
        <p:spPr>
          <a:xfrm>
            <a:off x="654050" y="3337977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Activité</a:t>
            </a:r>
            <a:r>
              <a:rPr lang="en-GB" sz="1000" b="1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2C703156-FDB1-A234-C076-B4C9944C39B1}"/>
              </a:ext>
            </a:extLst>
          </p:cNvPr>
          <p:cNvSpPr txBox="1"/>
          <p:nvPr/>
        </p:nvSpPr>
        <p:spPr>
          <a:xfrm>
            <a:off x="654050" y="3566577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714671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1012F-2F1E-0C27-BA53-0497A37CB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BECB7EA-33FC-2120-329A-A3176E63D4C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12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282376-3D4F-2A80-5E32-F71AA3115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17" name="object 4">
            <a:extLst>
              <a:ext uri="{FF2B5EF4-FFF2-40B4-BE49-F238E27FC236}">
                <a16:creationId xmlns:a16="http://schemas.microsoft.com/office/drawing/2014/main" id="{0FF6DFDD-A547-ED30-9030-D697180C7B77}"/>
              </a:ext>
            </a:extLst>
          </p:cNvPr>
          <p:cNvSpPr txBox="1"/>
          <p:nvPr/>
        </p:nvSpPr>
        <p:spPr>
          <a:xfrm>
            <a:off x="654050" y="867454"/>
            <a:ext cx="6248400" cy="4723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CIBLAGE DES BÉNÉFICIAIRES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FF52BA9-4E7A-491A-9E86-3E222199DB89}"/>
              </a:ext>
            </a:extLst>
          </p:cNvPr>
          <p:cNvSpPr/>
          <p:nvPr/>
        </p:nvSpPr>
        <p:spPr>
          <a:xfrm>
            <a:off x="654050" y="173990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Activité</a:t>
            </a:r>
            <a:r>
              <a:rPr lang="en-GB" sz="1000" b="1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134B6DC9-EF6B-ADB7-91CA-D91E813D26F9}"/>
              </a:ext>
            </a:extLst>
          </p:cNvPr>
          <p:cNvSpPr txBox="1"/>
          <p:nvPr/>
        </p:nvSpPr>
        <p:spPr>
          <a:xfrm>
            <a:off x="654050" y="19685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945403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8DE36-562B-1DDB-4993-6FDB07E28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CDEAA853-1C2D-D6C4-3BF7-BB18B3DBBF0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13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B61E257-0A34-A2AB-DFF8-5BE99070E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ECBB78B0-7BA2-2527-4F97-D2CAB57A411B}"/>
              </a:ext>
            </a:extLst>
          </p:cNvPr>
          <p:cNvSpPr txBox="1"/>
          <p:nvPr/>
        </p:nvSpPr>
        <p:spPr>
          <a:xfrm>
            <a:off x="654050" y="1231900"/>
            <a:ext cx="6237174" cy="3293594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fr-FR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MÉCANISMES DES PLAINTES ET DES RETOURS COMMUNAUTAIRES 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MÉCANISMES D’APPEL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ENGAGEMENT COMMUNAUTAIRE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u="sng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Validation des critères d’éligibilité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u="sng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Communication de l’exercice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GB" sz="1000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57DFEB32-17BD-60FD-91A6-9E11D31C662F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fr-FR" sz="1200" b="1" dirty="0">
                <a:solidFill>
                  <a:schemeClr val="accent1"/>
                </a:solidFill>
                <a:latin typeface="Open Sans"/>
                <a:ea typeface="Open Sans"/>
                <a:cs typeface="Open Sans"/>
              </a:rPr>
              <a:t>ÉTAPE 3 : MISE EN ŒUVRE DE LA STRATEGIE DE CIBLAGE</a:t>
            </a:r>
            <a:endParaRPr lang="en-GB" sz="800" noProof="0" dirty="0">
              <a:solidFill>
                <a:schemeClr val="accent1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0895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BED31-DBBC-DF1F-1C9F-F433C2A1D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399D460-977F-0440-DA1F-9E528DB6BB89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14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2ACC8C-38D7-349E-69E4-12FA91A44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29F42C59-38FF-94EA-69BF-7AB172AD4817}"/>
              </a:ext>
            </a:extLst>
          </p:cNvPr>
          <p:cNvSpPr txBox="1"/>
          <p:nvPr/>
        </p:nvSpPr>
        <p:spPr>
          <a:xfrm>
            <a:off x="654050" y="8509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fr-FR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IDENTIFICATION, VÉRIFICATION ET ENREGISTREMENT DES BÉNÉFICIAIRES (NOUVEAU CIBLAGE)</a:t>
            </a:r>
            <a:endParaRPr lang="en-GB" sz="1000" b="1" noProof="0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EEB778-3B1B-B2B1-93B4-BEDD39B6005A}"/>
              </a:ext>
            </a:extLst>
          </p:cNvPr>
          <p:cNvSpPr/>
          <p:nvPr/>
        </p:nvSpPr>
        <p:spPr>
          <a:xfrm>
            <a:off x="654050" y="1103587"/>
            <a:ext cx="6248400" cy="521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Le WFP sait qui </a:t>
            </a:r>
            <a:r>
              <a:rPr lang="fr-FR" sz="1000" i="1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bénéficie</a:t>
            </a:r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 de </a:t>
            </a:r>
            <a:r>
              <a:rPr lang="fr-FR" sz="1000" i="1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l'assistance</a:t>
            </a:r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, et à la fin de chaque cycle, l’organisation sait qui n’a pas reçu </a:t>
            </a:r>
            <a:r>
              <a:rPr lang="fr-FR" sz="1000" i="1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son aide</a:t>
            </a:r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. (</a:t>
            </a:r>
            <a:r>
              <a:rPr lang="fr-FR" sz="1000" i="1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Standard mondial</a:t>
            </a:r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 d’assurance </a:t>
            </a:r>
            <a:r>
              <a:rPr lang="fr-FR" sz="1000" i="1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qualité </a:t>
            </a:r>
            <a:r>
              <a:rPr lang="fr-FR" sz="1000" i="1" noProof="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#2 du WFP)</a:t>
            </a:r>
            <a:endParaRPr lang="en-GB" sz="1000" i="1" noProof="0" dirty="0">
              <a:solidFill>
                <a:schemeClr val="tx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2D80B7E2-208B-A982-BCAE-B3C9F8AC0C5B}"/>
              </a:ext>
            </a:extLst>
          </p:cNvPr>
          <p:cNvSpPr txBox="1"/>
          <p:nvPr/>
        </p:nvSpPr>
        <p:spPr>
          <a:xfrm>
            <a:off x="654050" y="1626589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BC93DE-D67D-8D66-E4EB-16F8D5F590F4}"/>
              </a:ext>
            </a:extLst>
          </p:cNvPr>
          <p:cNvSpPr/>
          <p:nvPr/>
        </p:nvSpPr>
        <p:spPr>
          <a:xfrm>
            <a:off x="654050" y="2248852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Activité</a:t>
            </a:r>
            <a:r>
              <a:rPr lang="en-GB" sz="1000" b="1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40F0296B-9A04-CD10-8A73-C0AAD106E499}"/>
              </a:ext>
            </a:extLst>
          </p:cNvPr>
          <p:cNvSpPr txBox="1"/>
          <p:nvPr/>
        </p:nvSpPr>
        <p:spPr>
          <a:xfrm>
            <a:off x="654050" y="2477452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565105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6E48B-BFF4-2584-2F0E-C907A9A07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13FD9156-51C1-3C51-6413-9A34AC6E9365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15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66D5AB-BA51-D442-E460-EA4987D41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0262AFE2-A6D8-F35E-4670-3EFA415C7DCA}"/>
              </a:ext>
            </a:extLst>
          </p:cNvPr>
          <p:cNvSpPr txBox="1"/>
          <p:nvPr/>
        </p:nvSpPr>
        <p:spPr>
          <a:xfrm>
            <a:off x="654050" y="12319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E61976A6-E076-97D6-A1A8-AA4A0F3AD567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1200" b="1" dirty="0">
                <a:solidFill>
                  <a:schemeClr val="accent1"/>
                </a:solidFill>
                <a:latin typeface="Open Sans"/>
                <a:ea typeface="Open Sans"/>
                <a:cs typeface="Open Sans"/>
              </a:rPr>
              <a:t>ÉTAPE 4 : SUIVI DU CIBLAGE</a:t>
            </a:r>
            <a:endParaRPr lang="en-GB" sz="800" noProof="0" dirty="0">
              <a:solidFill>
                <a:schemeClr val="accent1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768939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C34F7-F2D3-9C54-4543-BD09D14EE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38BC56EE-258F-5730-1B13-3EB280E69E0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16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AD345CD0-A86C-F3E3-19F5-C4E5FE9EB59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44371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fr-FR" spc="-20" dirty="0"/>
              <a:t>VI. Gestion des risques du ciblage</a:t>
            </a:r>
            <a:endParaRPr lang="en-GB" spc="-20" noProof="0" dirty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68A1A45-3B37-9F6F-CFA1-F10F2980B177}"/>
              </a:ext>
            </a:extLst>
          </p:cNvPr>
          <p:cNvSpPr txBox="1"/>
          <p:nvPr/>
        </p:nvSpPr>
        <p:spPr>
          <a:xfrm>
            <a:off x="654050" y="1536700"/>
            <a:ext cx="6237174" cy="216508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INFLUENCE INDUE</a:t>
            </a:r>
            <a:endParaRPr lang="en-GB" sz="1000" b="1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en-GB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SEPARATION DES FONCTIONS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algn="just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defRPr/>
            </a:pPr>
            <a:r>
              <a:rPr lang="fr-FR" sz="1000" b="1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AUTRES RISQUES SPÉCIFIQUES AU BUREAU DE PAYS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231F20"/>
                </a:solidFill>
                <a:latin typeface="Open Sans"/>
                <a:ea typeface="Open Sans"/>
                <a:cs typeface="Open Sans"/>
              </a:rPr>
              <a:t>[Insérer le contenu]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GB" sz="1000" noProof="0" dirty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844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559C8-376D-652B-0950-98B940395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D7A5E71D-43A2-4382-EBD0-86B62DE88BE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17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C40D1AD7-ACC2-B33A-D038-E37EC171DBF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874598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fr-FR" spc="-20" dirty="0"/>
              <a:t>VII. Feuille de route de l’assurance qualité du ciblage</a:t>
            </a:r>
            <a:endParaRPr lang="en-GB" spc="-20" noProof="0" dirty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F56BDE1-F044-CD0D-C30F-22E4F3F96B93}"/>
              </a:ext>
            </a:extLst>
          </p:cNvPr>
          <p:cNvSpPr txBox="1"/>
          <p:nvPr/>
        </p:nvSpPr>
        <p:spPr>
          <a:xfrm>
            <a:off x="654050" y="1842481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044707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24ACE-A590-6123-BC5D-DEB822B83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FD72A5CB-3630-9F04-749C-120DAC122734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18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8AA3EB9-1AA2-2B70-4F4D-F7C2F82244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 dirty="0"/>
              <a:t>Regard vers </a:t>
            </a:r>
            <a:r>
              <a:rPr lang="en-GB" spc="-20" dirty="0" err="1"/>
              <a:t>l’avenir</a:t>
            </a:r>
            <a:endParaRPr lang="en-GB" spc="-20" noProof="0" dirty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2EF5AF2-C256-5A51-315E-54FD41DDBA9B}"/>
              </a:ext>
            </a:extLst>
          </p:cNvPr>
          <p:cNvSpPr txBox="1"/>
          <p:nvPr/>
        </p:nvSpPr>
        <p:spPr>
          <a:xfrm>
            <a:off x="654050" y="15367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Insérer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le </a:t>
            </a:r>
            <a:r>
              <a:rPr lang="en-GB" sz="1000" noProof="0" dirty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contenu</a:t>
            </a:r>
            <a:r>
              <a:rPr lang="en-GB" sz="1000" noProof="0" dirty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414956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25" noProof="0" smtClean="0"/>
              <a:t>19</a:t>
            </a:fld>
            <a:endParaRPr lang="en-GB" spc="-25" noProof="0"/>
          </a:p>
        </p:txBody>
      </p:sp>
      <p:sp>
        <p:nvSpPr>
          <p:cNvPr id="2" name="object 2"/>
          <p:cNvSpPr txBox="1"/>
          <p:nvPr/>
        </p:nvSpPr>
        <p:spPr>
          <a:xfrm>
            <a:off x="654050" y="850900"/>
            <a:ext cx="6237174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 spc="-10" noProof="0" dirty="0">
                <a:solidFill>
                  <a:srgbClr val="0080C3"/>
                </a:solidFill>
                <a:latin typeface="Open Sans Semibold"/>
                <a:cs typeface="Open Sans Semibold"/>
              </a:rPr>
              <a:t>ANNEXE I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000" spc="-10" noProof="0" dirty="0">
                <a:solidFill>
                  <a:srgbClr val="0080C3"/>
                </a:solidFill>
                <a:latin typeface="Open Sans Semibold"/>
                <a:cs typeface="Open Sans Semibold"/>
              </a:rPr>
              <a:t>[Titre]</a:t>
            </a:r>
            <a:endParaRPr lang="en-GB" sz="2000" noProof="0" dirty="0">
              <a:latin typeface="Open Sans Semibold"/>
              <a:cs typeface="Open Sans Semibold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F159D1-825A-473B-94F6-C16420A024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xfrm>
            <a:off x="6687456" y="9982446"/>
            <a:ext cx="203768" cy="142988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25" noProof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</a:t>
            </a:fld>
            <a:endParaRPr lang="en-GB" spc="-25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013324"/>
              </p:ext>
            </p:extLst>
          </p:nvPr>
        </p:nvGraphicFramePr>
        <p:xfrm>
          <a:off x="654050" y="1414780"/>
          <a:ext cx="3048000" cy="84124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r>
                        <a:rPr lang="en-GB" sz="800" b="1" spc="35" noProof="0" dirty="0">
                          <a:solidFill>
                            <a:srgbClr val="231F2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ACRONYME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r>
                        <a:rPr lang="en-GB" sz="800" noProof="0" dirty="0"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DÉFINITION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4407473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96117173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47030874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86138845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733475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5040313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 dirty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00479466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72440962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7752006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34277555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485912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7021511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64490576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29280740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9240579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838558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961011879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9857380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65739562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4641257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39036170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20883777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8500785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19698559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964287675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168485364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06262770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648194953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602175485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35195523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46916224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6694537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133908015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4050" y="855981"/>
            <a:ext cx="5218430" cy="452119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 dirty="0" err="1">
                <a:latin typeface="Open Sans"/>
                <a:ea typeface="Open Sans"/>
                <a:cs typeface="Open Sans"/>
              </a:rPr>
              <a:t>Acronymes</a:t>
            </a:r>
            <a:endParaRPr lang="en-GB" spc="-20" noProof="0" dirty="0" err="1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90FE540-D7C5-44C4-A555-58727A87F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graphicFrame>
        <p:nvGraphicFramePr>
          <p:cNvPr id="11" name="object 5">
            <a:extLst>
              <a:ext uri="{FF2B5EF4-FFF2-40B4-BE49-F238E27FC236}">
                <a16:creationId xmlns:a16="http://schemas.microsoft.com/office/drawing/2014/main" id="{9A8CB379-68EB-9B54-C6CC-71DF152D2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791674"/>
              </p:ext>
            </p:extLst>
          </p:nvPr>
        </p:nvGraphicFramePr>
        <p:xfrm>
          <a:off x="3854452" y="1414780"/>
          <a:ext cx="3048000" cy="84124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7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0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523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r>
                        <a:rPr lang="en-GB" sz="800" b="1" spc="35" noProof="0" dirty="0">
                          <a:solidFill>
                            <a:srgbClr val="231F2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ACRONYME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r>
                        <a:rPr lang="en-GB" sz="800" noProof="0" dirty="0"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DEFINITION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09878186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610443459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99750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09418850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9393286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54430797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F68A5-03BF-40E6-895D-A1F6D48AA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BCE707F6-D68A-9B9F-3F5A-19A4D12FF8D0}"/>
              </a:ext>
            </a:extLst>
          </p:cNvPr>
          <p:cNvSpPr txBox="1"/>
          <p:nvPr/>
        </p:nvSpPr>
        <p:spPr>
          <a:xfrm>
            <a:off x="654050" y="844436"/>
            <a:ext cx="2689951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 spc="-10" noProof="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Crédits</a:t>
            </a:r>
            <a:r>
              <a:rPr lang="en-GB" sz="2800" b="1" spc="-1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photo</a:t>
            </a:r>
            <a:endParaRPr lang="en-GB" sz="2800" noProof="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EC105459-1E24-9C5A-ADCF-E6B785DC706B}"/>
              </a:ext>
            </a:extLst>
          </p:cNvPr>
          <p:cNvSpPr txBox="1"/>
          <p:nvPr/>
        </p:nvSpPr>
        <p:spPr>
          <a:xfrm>
            <a:off x="654050" y="1537280"/>
            <a:ext cx="2133600" cy="34221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marR="5080" algn="l">
              <a:lnSpc>
                <a:spcPct val="125800"/>
              </a:lnSpc>
              <a:spcBef>
                <a:spcPts val="100"/>
              </a:spcBef>
            </a:pPr>
            <a:r>
              <a:rPr lang="en-GB" sz="85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 de couverture:</a:t>
            </a:r>
            <a:r>
              <a:rPr lang="en-GB" sz="850" spc="35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5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© WFP/</a:t>
            </a:r>
          </a:p>
          <a:p>
            <a:pPr marL="12700" marR="5080" algn="l">
              <a:lnSpc>
                <a:spcPct val="125800"/>
              </a:lnSpc>
              <a:spcBef>
                <a:spcPts val="100"/>
              </a:spcBef>
            </a:pPr>
            <a:r>
              <a:rPr lang="en-GB" sz="85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 page 4</a:t>
            </a:r>
            <a:r>
              <a:rPr lang="en-GB" sz="850" spc="-1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850" spc="35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50" noProof="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© WFP/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6819" y="8966200"/>
            <a:ext cx="3025231" cy="863057"/>
          </a:xfrm>
          <a:prstGeom prst="rect">
            <a:avLst/>
          </a:prstGeom>
        </p:spPr>
        <p:txBody>
          <a:bodyPr vert="horz" wrap="square" lIns="0" tIns="8255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lang="en-GB" sz="1300" b="1" noProof="0" dirty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Programme </a:t>
            </a:r>
            <a:r>
              <a:rPr lang="en-GB" sz="1300" b="1" dirty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en-GB" sz="1300" b="1" noProof="0" dirty="0" err="1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limentaire</a:t>
            </a:r>
            <a:r>
              <a:rPr lang="en-GB" sz="1300" b="1" noProof="0" dirty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Mondial</a:t>
            </a:r>
          </a:p>
          <a:p>
            <a:pPr marL="12700">
              <a:spcBef>
                <a:spcPts val="650"/>
              </a:spcBef>
            </a:pPr>
            <a:r>
              <a:rPr lang="en-GB" sz="1300" b="1" spc="-10" noProof="0">
                <a:solidFill>
                  <a:srgbClr val="0080C3"/>
                </a:solidFill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[Bureau </a:t>
            </a:r>
            <a:r>
              <a:rPr lang="en-GB" sz="1300" b="1" spc="-10">
                <a:solidFill>
                  <a:srgbClr val="0080C3"/>
                </a:solidFill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de Pays</a:t>
            </a:r>
            <a:r>
              <a:rPr lang="en-GB" sz="1300" b="1" spc="-10" noProof="0">
                <a:solidFill>
                  <a:srgbClr val="0080C3"/>
                </a:solidFill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]</a:t>
            </a: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lang="en-GB" sz="1300" spc="-10" noProof="0" dirty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wfp.org</a:t>
            </a:r>
            <a:endParaRPr lang="en-GB" sz="1300" noProof="0" dirty="0">
              <a:solidFill>
                <a:srgbClr val="0080C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7560309" cy="7578725"/>
          </a:xfrm>
          <a:custGeom>
            <a:avLst/>
            <a:gdLst/>
            <a:ahLst/>
            <a:cxnLst/>
            <a:rect l="l" t="t" r="r" b="b"/>
            <a:pathLst>
              <a:path w="7560309" h="7578725">
                <a:moveTo>
                  <a:pt x="7559992" y="0"/>
                </a:moveTo>
                <a:lnTo>
                  <a:pt x="0" y="0"/>
                </a:lnTo>
                <a:lnTo>
                  <a:pt x="0" y="7578521"/>
                </a:lnTo>
                <a:lnTo>
                  <a:pt x="7559992" y="7578521"/>
                </a:lnTo>
                <a:lnTo>
                  <a:pt x="7559992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9758F5-D721-4DB1-879E-B98A18AB8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D03A14-EFB1-4501-800F-22D96C6232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256dcf-74b5-4e0f-b2ab-e17546be8a80"/>
    <ds:schemaRef ds:uri="3940b711-dc1d-4235-b0a5-48d487f0d3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26BF80-9058-4461-B9D1-E2A2E578713A}">
  <ds:schemaRefs>
    <ds:schemaRef ds:uri="http://purl.org/dc/dcmitype/"/>
    <ds:schemaRef ds:uri="http://www.w3.org/XML/1998/namespace"/>
    <ds:schemaRef ds:uri="http://schemas.microsoft.com/office/2006/metadata/properties"/>
    <ds:schemaRef ds:uri="3940b711-dc1d-4235-b0a5-48d487f0d3b9"/>
    <ds:schemaRef ds:uri="49256dcf-74b5-4e0f-b2ab-e17546be8a80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28C7FA9-5A85-458C-BCCE-32958B34AA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648</Words>
  <Application>Microsoft Office PowerPoint</Application>
  <PresentationFormat>Custom</PresentationFormat>
  <Paragraphs>170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Open Sans</vt:lpstr>
      <vt:lpstr>Open Sans Extrabold</vt:lpstr>
      <vt:lpstr>Open Sans Light</vt:lpstr>
      <vt:lpstr>Open Sans Semibold</vt:lpstr>
      <vt:lpstr>Times New Roman</vt:lpstr>
      <vt:lpstr>Office Theme</vt:lpstr>
      <vt:lpstr>PowerPoint Presentation</vt:lpstr>
      <vt:lpstr>PowerPoint Presentation</vt:lpstr>
      <vt:lpstr>Sommaire</vt:lpstr>
      <vt:lpstr>I. Contexte</vt:lpstr>
      <vt:lpstr>PowerPoint Presentation</vt:lpstr>
      <vt:lpstr>II. Objectifs programmatiques</vt:lpstr>
      <vt:lpstr>III. Mécanismes de coordination</vt:lpstr>
      <vt:lpstr>IV. Partenariats pour le ciblage</vt:lpstr>
      <vt:lpstr>PowerPoint Presentation</vt:lpstr>
      <vt:lpstr>V. Priorités du processus de ciblage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VI. Gestion des risques du ciblage</vt:lpstr>
      <vt:lpstr>VII. Feuille de route de l’assurance qualité du ciblage</vt:lpstr>
      <vt:lpstr>Regard vers l’avenir</vt:lpstr>
      <vt:lpstr>PowerPoint Presentation</vt:lpstr>
      <vt:lpstr>Acronymes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World Food Programme</dc:creator>
  <cp:lastModifiedBy>Anastasiia ZHELEM</cp:lastModifiedBy>
  <cp:revision>70</cp:revision>
  <dcterms:created xsi:type="dcterms:W3CDTF">2024-04-05T14:48:35Z</dcterms:created>
  <dcterms:modified xsi:type="dcterms:W3CDTF">2026-09-10T08:08:56Z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2023-10-18T00:00:00Z</vt:filetime>
  </property>
  <property fmtid="{D5CDD505-2E9C-101B-9397-08002B2CF9AE}" pid="3" name="Creator">
    <vt:lpwstr>Adobe InDesign 18.5 (Macintosh)</vt:lpwstr>
  </property>
  <property fmtid="{D5CDD505-2E9C-101B-9397-08002B2CF9AE}" pid="4" name="LastSaved">
    <vt:filetime>2024-04-05T00:00:00Z</vt:filetime>
  </property>
  <property fmtid="{D5CDD505-2E9C-101B-9397-08002B2CF9AE}" pid="5" name="Producer">
    <vt:lpwstr>Adobe PDF Library 17.0</vt:lpwstr>
  </property>
  <property fmtid="{D5CDD505-2E9C-101B-9397-08002B2CF9AE}" pid="6" name="MediaServiceImageTags">
    <vt:lpwstr/>
  </property>
  <property fmtid="{D5CDD505-2E9C-101B-9397-08002B2CF9AE}" pid="7" name="MSIP_Label_2a3a108f-898d-4589-9ebc-7ee3b46df9b8_Enabled">
    <vt:lpwstr>true</vt:lpwstr>
  </property>
  <property fmtid="{D5CDD505-2E9C-101B-9397-08002B2CF9AE}" pid="8" name="MSIP_Label_2a3a108f-898d-4589-9ebc-7ee3b46df9b8_SetDate">
    <vt:lpwstr>2024-12-09T14:14:27Z</vt:lpwstr>
  </property>
  <property fmtid="{D5CDD505-2E9C-101B-9397-08002B2CF9AE}" pid="9" name="MSIP_Label_2a3a108f-898d-4589-9ebc-7ee3b46df9b8_Method">
    <vt:lpwstr>Standard</vt:lpwstr>
  </property>
  <property fmtid="{D5CDD505-2E9C-101B-9397-08002B2CF9AE}" pid="10" name="MSIP_Label_2a3a108f-898d-4589-9ebc-7ee3b46df9b8_Name">
    <vt:lpwstr>Official use only</vt:lpwstr>
  </property>
  <property fmtid="{D5CDD505-2E9C-101B-9397-08002B2CF9AE}" pid="11" name="MSIP_Label_2a3a108f-898d-4589-9ebc-7ee3b46df9b8_SiteId">
    <vt:lpwstr>462ad9ae-d7d9-4206-b874-71b1e079776f</vt:lpwstr>
  </property>
  <property fmtid="{D5CDD505-2E9C-101B-9397-08002B2CF9AE}" pid="12" name="MSIP_Label_2a3a108f-898d-4589-9ebc-7ee3b46df9b8_ActionId">
    <vt:lpwstr>9fccf1a3-ec17-4f68-9e8e-1f9275d7c8b7</vt:lpwstr>
  </property>
  <property fmtid="{D5CDD505-2E9C-101B-9397-08002B2CF9AE}" pid="13" name="MSIP_Label_2a3a108f-898d-4589-9ebc-7ee3b46df9b8_ContentBits">
    <vt:lpwstr>0</vt:lpwstr>
  </property>
  <property fmtid="{D5CDD505-2E9C-101B-9397-08002B2CF9AE}" pid="14" name="ContentTypeId">
    <vt:lpwstr>0x01010007EC5AEA005F3944B5281CE0F7F3B6DF</vt:lpwstr>
  </property>
</Properties>
</file>